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88" r:id="rId3"/>
    <p:sldId id="286" r:id="rId4"/>
    <p:sldId id="289" r:id="rId5"/>
    <p:sldId id="290" r:id="rId6"/>
    <p:sldId id="291" r:id="rId7"/>
    <p:sldId id="292" r:id="rId8"/>
    <p:sldId id="293" r:id="rId9"/>
    <p:sldId id="294" r:id="rId10"/>
    <p:sldId id="295" r:id="rId11"/>
    <p:sldId id="296" r:id="rId12"/>
    <p:sldId id="297" r:id="rId13"/>
    <p:sldId id="298" r:id="rId14"/>
    <p:sldId id="299" r:id="rId15"/>
    <p:sldId id="300" r:id="rId16"/>
    <p:sldId id="258" r:id="rId17"/>
    <p:sldId id="259" r:id="rId18"/>
    <p:sldId id="261" r:id="rId19"/>
    <p:sldId id="262" r:id="rId20"/>
    <p:sldId id="263" r:id="rId21"/>
    <p:sldId id="266" r:id="rId22"/>
    <p:sldId id="267" r:id="rId23"/>
    <p:sldId id="268" r:id="rId24"/>
    <p:sldId id="270" r:id="rId25"/>
    <p:sldId id="271" r:id="rId26"/>
    <p:sldId id="272" r:id="rId27"/>
    <p:sldId id="273" r:id="rId28"/>
    <p:sldId id="275" r:id="rId29"/>
    <p:sldId id="276" r:id="rId30"/>
    <p:sldId id="278" r:id="rId31"/>
    <p:sldId id="269" r:id="rId32"/>
    <p:sldId id="265" r:id="rId33"/>
    <p:sldId id="279" r:id="rId34"/>
    <p:sldId id="280" r:id="rId35"/>
    <p:sldId id="281" r:id="rId36"/>
    <p:sldId id="282" r:id="rId37"/>
    <p:sldId id="283" r:id="rId38"/>
    <p:sldId id="284" r:id="rId39"/>
    <p:sldId id="285" r:id="rId40"/>
  </p:sldIdLst>
  <p:sldSz cx="12192000" cy="6858000"/>
  <p:notesSz cx="6858000" cy="9144000"/>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660"/>
  </p:normalViewPr>
  <p:slideViewPr>
    <p:cSldViewPr snapToGrid="0">
      <p:cViewPr varScale="1">
        <p:scale>
          <a:sx n="78" d="100"/>
          <a:sy n="78" d="100"/>
        </p:scale>
        <p:origin x="103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10/20/2024</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391666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10/20/2024</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779824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10/20/2024</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385739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10/20/2024</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004270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10/20/2024</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740958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10/20/2024</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39769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10/20/2024</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998916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10/20/2024</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300100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10/20/2024</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183417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10/20/2024</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951958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10/20/2024</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519561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10/20/2024</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71560252"/>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27" r:id="rId5"/>
    <p:sldLayoutId id="2147483732" r:id="rId6"/>
    <p:sldLayoutId id="2147483728" r:id="rId7"/>
    <p:sldLayoutId id="2147483729" r:id="rId8"/>
    <p:sldLayoutId id="2147483730" r:id="rId9"/>
    <p:sldLayoutId id="2147483731" r:id="rId10"/>
    <p:sldLayoutId id="2147483733"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2" name="Rectangle 11">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2326FB3E-3F6C-92BC-4546-537C4EE8760D}"/>
              </a:ext>
            </a:extLst>
          </p:cNvPr>
          <p:cNvSpPr>
            <a:spLocks noGrp="1"/>
          </p:cNvSpPr>
          <p:nvPr>
            <p:ph type="ctrTitle"/>
          </p:nvPr>
        </p:nvSpPr>
        <p:spPr>
          <a:xfrm>
            <a:off x="540000" y="540000"/>
            <a:ext cx="4500561" cy="4259814"/>
          </a:xfrm>
        </p:spPr>
        <p:txBody>
          <a:bodyPr>
            <a:normAutofit/>
          </a:bodyPr>
          <a:lstStyle/>
          <a:p>
            <a:r>
              <a:rPr lang="en-AE" sz="8100" dirty="0"/>
              <a:t>RL in MATLAB</a:t>
            </a:r>
            <a:endParaRPr lang="fa-IR" sz="8100" dirty="0"/>
          </a:p>
        </p:txBody>
      </p:sp>
      <p:sp>
        <p:nvSpPr>
          <p:cNvPr id="3" name="Subtitle 2">
            <a:extLst>
              <a:ext uri="{FF2B5EF4-FFF2-40B4-BE49-F238E27FC236}">
                <a16:creationId xmlns:a16="http://schemas.microsoft.com/office/drawing/2014/main" id="{5313CE8D-D7E8-3069-E3A7-24A7BBD6457E}"/>
              </a:ext>
            </a:extLst>
          </p:cNvPr>
          <p:cNvSpPr>
            <a:spLocks noGrp="1"/>
          </p:cNvSpPr>
          <p:nvPr>
            <p:ph type="subTitle" idx="1"/>
          </p:nvPr>
        </p:nvSpPr>
        <p:spPr>
          <a:xfrm>
            <a:off x="540000" y="4988476"/>
            <a:ext cx="4500561" cy="1320249"/>
          </a:xfrm>
        </p:spPr>
        <p:txBody>
          <a:bodyPr>
            <a:normAutofit/>
          </a:bodyPr>
          <a:lstStyle/>
          <a:p>
            <a:r>
              <a:rPr lang="en-AE" dirty="0" err="1"/>
              <a:t>TourandaZ</a:t>
            </a:r>
            <a:endParaRPr lang="en-AE" dirty="0"/>
          </a:p>
          <a:p>
            <a:r>
              <a:rPr lang="en-AE" dirty="0"/>
              <a:t>Abbasi</a:t>
            </a:r>
            <a:endParaRPr lang="fa-IR" dirty="0"/>
          </a:p>
        </p:txBody>
      </p:sp>
      <p:grpSp>
        <p:nvGrpSpPr>
          <p:cNvPr id="25" name="Group 24">
            <a:extLst>
              <a:ext uri="{FF2B5EF4-FFF2-40B4-BE49-F238E27FC236}">
                <a16:creationId xmlns:a16="http://schemas.microsoft.com/office/drawing/2014/main" id="{3C16EB93-E299-481D-A004-769603D375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37600" y="3600"/>
            <a:ext cx="6854400" cy="6854400"/>
            <a:chOff x="0" y="3600"/>
            <a:chExt cx="6854400" cy="6854400"/>
          </a:xfrm>
        </p:grpSpPr>
        <p:sp>
          <p:nvSpPr>
            <p:cNvPr id="26" name="Oval 25">
              <a:extLst>
                <a:ext uri="{FF2B5EF4-FFF2-40B4-BE49-F238E27FC236}">
                  <a16:creationId xmlns:a16="http://schemas.microsoft.com/office/drawing/2014/main" id="{6CD13B55-E709-4E18-924B-655433A928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A3B2E1D-0135-45FF-990A-436697D207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2BD9E0F-507C-49AD-B619-B42B4D342D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C0ADA857-1BD1-6BFD-3135-0946E50B783B}"/>
              </a:ext>
            </a:extLst>
          </p:cNvPr>
          <p:cNvPicPr>
            <a:picLocks noChangeAspect="1"/>
          </p:cNvPicPr>
          <p:nvPr/>
        </p:nvPicPr>
        <p:blipFill>
          <a:blip r:embed="rId2"/>
          <a:srcRect l="3754" r="34496" b="-1"/>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292907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3EB30D-9361-8A90-A205-B5A2E2F7DDEC}"/>
              </a:ext>
            </a:extLst>
          </p:cNvPr>
          <p:cNvPicPr>
            <a:picLocks noChangeAspect="1"/>
          </p:cNvPicPr>
          <p:nvPr/>
        </p:nvPicPr>
        <p:blipFill>
          <a:blip r:embed="rId2"/>
          <a:stretch>
            <a:fillRect/>
          </a:stretch>
        </p:blipFill>
        <p:spPr>
          <a:xfrm>
            <a:off x="2666521" y="590668"/>
            <a:ext cx="6858957" cy="504895"/>
          </a:xfrm>
          <a:prstGeom prst="rect">
            <a:avLst/>
          </a:prstGeom>
        </p:spPr>
      </p:pic>
      <p:pic>
        <p:nvPicPr>
          <p:cNvPr id="7" name="Picture 6">
            <a:extLst>
              <a:ext uri="{FF2B5EF4-FFF2-40B4-BE49-F238E27FC236}">
                <a16:creationId xmlns:a16="http://schemas.microsoft.com/office/drawing/2014/main" id="{AE28918A-8236-9865-5110-1976276CD2E1}"/>
              </a:ext>
            </a:extLst>
          </p:cNvPr>
          <p:cNvPicPr>
            <a:picLocks noChangeAspect="1"/>
          </p:cNvPicPr>
          <p:nvPr/>
        </p:nvPicPr>
        <p:blipFill>
          <a:blip r:embed="rId3"/>
          <a:stretch>
            <a:fillRect/>
          </a:stretch>
        </p:blipFill>
        <p:spPr>
          <a:xfrm>
            <a:off x="3647732" y="1884027"/>
            <a:ext cx="4896533" cy="1143160"/>
          </a:xfrm>
          <a:prstGeom prst="rect">
            <a:avLst/>
          </a:prstGeom>
        </p:spPr>
      </p:pic>
      <p:pic>
        <p:nvPicPr>
          <p:cNvPr id="9" name="Picture 8">
            <a:extLst>
              <a:ext uri="{FF2B5EF4-FFF2-40B4-BE49-F238E27FC236}">
                <a16:creationId xmlns:a16="http://schemas.microsoft.com/office/drawing/2014/main" id="{64DBB0E5-8C87-9A2A-0F0A-DAF8E9F07A28}"/>
              </a:ext>
            </a:extLst>
          </p:cNvPr>
          <p:cNvPicPr>
            <a:picLocks noChangeAspect="1"/>
          </p:cNvPicPr>
          <p:nvPr/>
        </p:nvPicPr>
        <p:blipFill>
          <a:blip r:embed="rId4"/>
          <a:stretch>
            <a:fillRect/>
          </a:stretch>
        </p:blipFill>
        <p:spPr>
          <a:xfrm>
            <a:off x="4162153" y="3945784"/>
            <a:ext cx="3867690" cy="342948"/>
          </a:xfrm>
          <a:prstGeom prst="rect">
            <a:avLst/>
          </a:prstGeom>
        </p:spPr>
      </p:pic>
    </p:spTree>
    <p:extLst>
      <p:ext uri="{BB962C8B-B14F-4D97-AF65-F5344CB8AC3E}">
        <p14:creationId xmlns:p14="http://schemas.microsoft.com/office/powerpoint/2010/main" val="2383926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1B691D-E839-ECA9-7DC6-904C32A5486A}"/>
              </a:ext>
            </a:extLst>
          </p:cNvPr>
          <p:cNvPicPr>
            <a:picLocks noChangeAspect="1"/>
          </p:cNvPicPr>
          <p:nvPr/>
        </p:nvPicPr>
        <p:blipFill>
          <a:blip r:embed="rId2"/>
          <a:stretch>
            <a:fillRect/>
          </a:stretch>
        </p:blipFill>
        <p:spPr>
          <a:xfrm>
            <a:off x="2091883" y="455770"/>
            <a:ext cx="7811590" cy="676369"/>
          </a:xfrm>
          <a:prstGeom prst="rect">
            <a:avLst/>
          </a:prstGeom>
        </p:spPr>
      </p:pic>
      <p:pic>
        <p:nvPicPr>
          <p:cNvPr id="7" name="Picture 6">
            <a:extLst>
              <a:ext uri="{FF2B5EF4-FFF2-40B4-BE49-F238E27FC236}">
                <a16:creationId xmlns:a16="http://schemas.microsoft.com/office/drawing/2014/main" id="{A5273202-8694-78A4-131A-15915DDB0561}"/>
              </a:ext>
            </a:extLst>
          </p:cNvPr>
          <p:cNvPicPr>
            <a:picLocks noChangeAspect="1"/>
          </p:cNvPicPr>
          <p:nvPr/>
        </p:nvPicPr>
        <p:blipFill>
          <a:blip r:embed="rId3"/>
          <a:stretch>
            <a:fillRect/>
          </a:stretch>
        </p:blipFill>
        <p:spPr>
          <a:xfrm>
            <a:off x="1575756" y="1395128"/>
            <a:ext cx="9040487" cy="4067743"/>
          </a:xfrm>
          <a:prstGeom prst="rect">
            <a:avLst/>
          </a:prstGeom>
        </p:spPr>
      </p:pic>
    </p:spTree>
    <p:extLst>
      <p:ext uri="{BB962C8B-B14F-4D97-AF65-F5344CB8AC3E}">
        <p14:creationId xmlns:p14="http://schemas.microsoft.com/office/powerpoint/2010/main" val="1010585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775548-3CB3-4190-2521-0E94B1BDFDBF}"/>
              </a:ext>
            </a:extLst>
          </p:cNvPr>
          <p:cNvPicPr>
            <a:picLocks noChangeAspect="1"/>
          </p:cNvPicPr>
          <p:nvPr/>
        </p:nvPicPr>
        <p:blipFill>
          <a:blip r:embed="rId2"/>
          <a:stretch>
            <a:fillRect/>
          </a:stretch>
        </p:blipFill>
        <p:spPr>
          <a:xfrm>
            <a:off x="1142308" y="218627"/>
            <a:ext cx="9907383" cy="3210373"/>
          </a:xfrm>
          <a:prstGeom prst="rect">
            <a:avLst/>
          </a:prstGeom>
        </p:spPr>
      </p:pic>
    </p:spTree>
    <p:extLst>
      <p:ext uri="{BB962C8B-B14F-4D97-AF65-F5344CB8AC3E}">
        <p14:creationId xmlns:p14="http://schemas.microsoft.com/office/powerpoint/2010/main" val="3218533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CE7303-4039-6998-5E66-4D870CFF36F1}"/>
              </a:ext>
            </a:extLst>
          </p:cNvPr>
          <p:cNvPicPr>
            <a:picLocks noChangeAspect="1"/>
          </p:cNvPicPr>
          <p:nvPr/>
        </p:nvPicPr>
        <p:blipFill>
          <a:blip r:embed="rId2"/>
          <a:stretch>
            <a:fillRect/>
          </a:stretch>
        </p:blipFill>
        <p:spPr>
          <a:xfrm>
            <a:off x="1432861" y="837838"/>
            <a:ext cx="9326277" cy="5182323"/>
          </a:xfrm>
          <a:prstGeom prst="rect">
            <a:avLst/>
          </a:prstGeom>
        </p:spPr>
      </p:pic>
    </p:spTree>
    <p:extLst>
      <p:ext uri="{BB962C8B-B14F-4D97-AF65-F5344CB8AC3E}">
        <p14:creationId xmlns:p14="http://schemas.microsoft.com/office/powerpoint/2010/main" val="2080049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B1E39A-798E-E009-427C-5E1A2826704D}"/>
              </a:ext>
            </a:extLst>
          </p:cNvPr>
          <p:cNvPicPr>
            <a:picLocks noChangeAspect="1"/>
          </p:cNvPicPr>
          <p:nvPr/>
        </p:nvPicPr>
        <p:blipFill>
          <a:blip r:embed="rId2"/>
          <a:stretch>
            <a:fillRect/>
          </a:stretch>
        </p:blipFill>
        <p:spPr>
          <a:xfrm>
            <a:off x="2466468" y="447259"/>
            <a:ext cx="7259063" cy="5963482"/>
          </a:xfrm>
          <a:prstGeom prst="rect">
            <a:avLst/>
          </a:prstGeom>
        </p:spPr>
      </p:pic>
    </p:spTree>
    <p:extLst>
      <p:ext uri="{BB962C8B-B14F-4D97-AF65-F5344CB8AC3E}">
        <p14:creationId xmlns:p14="http://schemas.microsoft.com/office/powerpoint/2010/main" val="3438941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2B9759-A794-AB4D-F90B-604C34CF4051}"/>
              </a:ext>
            </a:extLst>
          </p:cNvPr>
          <p:cNvPicPr>
            <a:picLocks noChangeAspect="1"/>
          </p:cNvPicPr>
          <p:nvPr/>
        </p:nvPicPr>
        <p:blipFill>
          <a:blip r:embed="rId2"/>
          <a:stretch>
            <a:fillRect/>
          </a:stretch>
        </p:blipFill>
        <p:spPr>
          <a:xfrm>
            <a:off x="2661758" y="931522"/>
            <a:ext cx="6868484" cy="1219370"/>
          </a:xfrm>
          <a:prstGeom prst="rect">
            <a:avLst/>
          </a:prstGeom>
        </p:spPr>
      </p:pic>
      <p:pic>
        <p:nvPicPr>
          <p:cNvPr id="7" name="Picture 6">
            <a:extLst>
              <a:ext uri="{FF2B5EF4-FFF2-40B4-BE49-F238E27FC236}">
                <a16:creationId xmlns:a16="http://schemas.microsoft.com/office/drawing/2014/main" id="{932D3019-C3B9-6907-5A8E-BC88D7DF5DAF}"/>
              </a:ext>
            </a:extLst>
          </p:cNvPr>
          <p:cNvPicPr>
            <a:picLocks noChangeAspect="1"/>
          </p:cNvPicPr>
          <p:nvPr/>
        </p:nvPicPr>
        <p:blipFill>
          <a:blip r:embed="rId3"/>
          <a:stretch>
            <a:fillRect/>
          </a:stretch>
        </p:blipFill>
        <p:spPr>
          <a:xfrm>
            <a:off x="1632914" y="2990789"/>
            <a:ext cx="8926171" cy="876422"/>
          </a:xfrm>
          <a:prstGeom prst="rect">
            <a:avLst/>
          </a:prstGeom>
        </p:spPr>
      </p:pic>
    </p:spTree>
    <p:extLst>
      <p:ext uri="{BB962C8B-B14F-4D97-AF65-F5344CB8AC3E}">
        <p14:creationId xmlns:p14="http://schemas.microsoft.com/office/powerpoint/2010/main" val="3037017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8EF42B-0B82-F339-13EA-5DE93BF978A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53E39E6-2A74-404E-B4BC-EEC89C01B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3" name="Rectangle 12">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1" name="Rectangle 20">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9" name="Rectangle 18">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3D1A98F-1460-50C6-3358-82EC7A6CF56A}"/>
              </a:ext>
            </a:extLst>
          </p:cNvPr>
          <p:cNvSpPr>
            <a:spLocks noGrp="1"/>
          </p:cNvSpPr>
          <p:nvPr>
            <p:ph type="title"/>
          </p:nvPr>
        </p:nvSpPr>
        <p:spPr>
          <a:xfrm>
            <a:off x="7086315" y="545126"/>
            <a:ext cx="4554821" cy="2186096"/>
          </a:xfrm>
        </p:spPr>
        <p:txBody>
          <a:bodyPr anchor="b">
            <a:normAutofit/>
          </a:bodyPr>
          <a:lstStyle/>
          <a:p>
            <a:endParaRPr lang="fa-IR" dirty="0"/>
          </a:p>
        </p:txBody>
      </p:sp>
      <p:sp>
        <p:nvSpPr>
          <p:cNvPr id="26" name="Freeform: Shape 25">
            <a:extLst>
              <a:ext uri="{FF2B5EF4-FFF2-40B4-BE49-F238E27FC236}">
                <a16:creationId xmlns:a16="http://schemas.microsoft.com/office/drawing/2014/main" id="{2D253D93-3319-4E06-B75F-009AE70FC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63B0199D-8232-768F-6A91-098E8DAFB7C2}"/>
              </a:ext>
            </a:extLst>
          </p:cNvPr>
          <p:cNvPicPr>
            <a:picLocks noChangeAspect="1"/>
          </p:cNvPicPr>
          <p:nvPr/>
        </p:nvPicPr>
        <p:blipFill>
          <a:blip r:embed="rId2"/>
          <a:stretch>
            <a:fillRect/>
          </a:stretch>
        </p:blipFill>
        <p:spPr>
          <a:xfrm>
            <a:off x="541776" y="1461699"/>
            <a:ext cx="5353200" cy="3934601"/>
          </a:xfrm>
          <a:prstGeom prst="rect">
            <a:avLst/>
          </a:prstGeom>
        </p:spPr>
      </p:pic>
      <p:sp>
        <p:nvSpPr>
          <p:cNvPr id="3" name="Content Placeholder 2">
            <a:extLst>
              <a:ext uri="{FF2B5EF4-FFF2-40B4-BE49-F238E27FC236}">
                <a16:creationId xmlns:a16="http://schemas.microsoft.com/office/drawing/2014/main" id="{4355D47E-E18B-8A1B-9DC2-FFF666D9646A}"/>
              </a:ext>
            </a:extLst>
          </p:cNvPr>
          <p:cNvSpPr>
            <a:spLocks noGrp="1"/>
          </p:cNvSpPr>
          <p:nvPr>
            <p:ph idx="1"/>
          </p:nvPr>
        </p:nvSpPr>
        <p:spPr>
          <a:xfrm>
            <a:off x="7104063" y="2947121"/>
            <a:ext cx="4537073" cy="3361604"/>
          </a:xfrm>
        </p:spPr>
        <p:txBody>
          <a:bodyPr anchor="t">
            <a:normAutofit/>
          </a:bodyPr>
          <a:lstStyle/>
          <a:p>
            <a:pPr fontAlgn="base"/>
            <a:r>
              <a:rPr lang="en-US" b="0" i="0">
                <a:effectLst/>
                <a:latin typeface="Arial" panose="020B0604020202020204" pitchFamily="34" charset="0"/>
              </a:rPr>
              <a:t>How the environment reacts to the agent's actions is typically simulated using a Simulink model of the environment's dynamics.</a:t>
            </a:r>
          </a:p>
          <a:p>
            <a:endParaRPr lang="fa-IR" dirty="0"/>
          </a:p>
        </p:txBody>
      </p:sp>
    </p:spTree>
    <p:extLst>
      <p:ext uri="{BB962C8B-B14F-4D97-AF65-F5344CB8AC3E}">
        <p14:creationId xmlns:p14="http://schemas.microsoft.com/office/powerpoint/2010/main" val="2044199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4CD216-5E4A-5F2A-D663-4BC94A6B672F}"/>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53E39E6-2A74-404E-B4BC-EEC89C01B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4" name="Rectangle 13">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2" name="Rectangle 21">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0" name="Rectangle 19">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1BA0170-EFE5-7952-C920-C4316498F91C}"/>
              </a:ext>
            </a:extLst>
          </p:cNvPr>
          <p:cNvSpPr>
            <a:spLocks noGrp="1"/>
          </p:cNvSpPr>
          <p:nvPr>
            <p:ph type="title"/>
          </p:nvPr>
        </p:nvSpPr>
        <p:spPr>
          <a:xfrm>
            <a:off x="7086315" y="545126"/>
            <a:ext cx="4554821" cy="2186096"/>
          </a:xfrm>
        </p:spPr>
        <p:txBody>
          <a:bodyPr anchor="b">
            <a:normAutofit/>
          </a:bodyPr>
          <a:lstStyle/>
          <a:p>
            <a:endParaRPr lang="fa-IR" dirty="0"/>
          </a:p>
        </p:txBody>
      </p:sp>
      <p:sp>
        <p:nvSpPr>
          <p:cNvPr id="27" name="Freeform: Shape 26">
            <a:extLst>
              <a:ext uri="{FF2B5EF4-FFF2-40B4-BE49-F238E27FC236}">
                <a16:creationId xmlns:a16="http://schemas.microsoft.com/office/drawing/2014/main" id="{2D253D93-3319-4E06-B75F-009AE70FC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478B14C7-7326-C96B-9571-8D5CABB9E41E}"/>
              </a:ext>
            </a:extLst>
          </p:cNvPr>
          <p:cNvPicPr>
            <a:picLocks noChangeAspect="1"/>
          </p:cNvPicPr>
          <p:nvPr/>
        </p:nvPicPr>
        <p:blipFill>
          <a:blip r:embed="rId2"/>
          <a:stretch>
            <a:fillRect/>
          </a:stretch>
        </p:blipFill>
        <p:spPr>
          <a:xfrm>
            <a:off x="541776" y="1100357"/>
            <a:ext cx="5353200" cy="4657284"/>
          </a:xfrm>
          <a:prstGeom prst="rect">
            <a:avLst/>
          </a:prstGeom>
        </p:spPr>
      </p:pic>
      <p:sp>
        <p:nvSpPr>
          <p:cNvPr id="3" name="Content Placeholder 2">
            <a:extLst>
              <a:ext uri="{FF2B5EF4-FFF2-40B4-BE49-F238E27FC236}">
                <a16:creationId xmlns:a16="http://schemas.microsoft.com/office/drawing/2014/main" id="{040C832F-AD76-8881-6F0B-8E1126883389}"/>
              </a:ext>
            </a:extLst>
          </p:cNvPr>
          <p:cNvSpPr>
            <a:spLocks noGrp="1"/>
          </p:cNvSpPr>
          <p:nvPr>
            <p:ph idx="1"/>
          </p:nvPr>
        </p:nvSpPr>
        <p:spPr>
          <a:xfrm>
            <a:off x="7104063" y="2947121"/>
            <a:ext cx="4537073" cy="3361604"/>
          </a:xfrm>
        </p:spPr>
        <p:txBody>
          <a:bodyPr anchor="t">
            <a:normAutofit/>
          </a:bodyPr>
          <a:lstStyle/>
          <a:p>
            <a:pPr fontAlgn="base"/>
            <a:r>
              <a:rPr lang="en-US" b="0" i="0">
                <a:effectLst/>
                <a:latin typeface="Arial" panose="020B0604020202020204" pitchFamily="34" charset="0"/>
              </a:rPr>
              <a:t>The agent, the environment, the observations, and the actions are all represented in MATLAB as variables.</a:t>
            </a:r>
          </a:p>
          <a:p>
            <a:endParaRPr lang="fa-IR" dirty="0"/>
          </a:p>
        </p:txBody>
      </p:sp>
    </p:spTree>
    <p:extLst>
      <p:ext uri="{BB962C8B-B14F-4D97-AF65-F5344CB8AC3E}">
        <p14:creationId xmlns:p14="http://schemas.microsoft.com/office/powerpoint/2010/main" val="4118381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87A62DB-71D7-497D-BE1C-933ECB515A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3" name="Oval 12">
              <a:extLst>
                <a:ext uri="{FF2B5EF4-FFF2-40B4-BE49-F238E27FC236}">
                  <a16:creationId xmlns:a16="http://schemas.microsoft.com/office/drawing/2014/main" id="{FDAC2767-A7E3-4697-90F6-443A583140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B23E396-A746-411A-8709-32ABC4DDE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135C986-CB82-4211-A910-D232B9BCA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7" name="Freeform: Shape 16">
            <a:extLst>
              <a:ext uri="{FF2B5EF4-FFF2-40B4-BE49-F238E27FC236}">
                <a16:creationId xmlns:a16="http://schemas.microsoft.com/office/drawing/2014/main" id="{837F2C8F-CC11-4A18-AA7E-AE8C022CD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0E62519-7989-0447-191F-089BF0677BD2}"/>
              </a:ext>
            </a:extLst>
          </p:cNvPr>
          <p:cNvSpPr>
            <a:spLocks noGrp="1"/>
          </p:cNvSpPr>
          <p:nvPr>
            <p:ph type="title"/>
          </p:nvPr>
        </p:nvSpPr>
        <p:spPr>
          <a:xfrm>
            <a:off x="540000" y="540000"/>
            <a:ext cx="4500561" cy="2181946"/>
          </a:xfrm>
        </p:spPr>
        <p:txBody>
          <a:bodyPr anchor="t">
            <a:normAutofit/>
          </a:bodyPr>
          <a:lstStyle/>
          <a:p>
            <a:r>
              <a:rPr lang="en-US" sz="3300"/>
              <a:t>Connecting a Simulink Environment to a MATLAB Agent</a:t>
            </a:r>
            <a:endParaRPr lang="fa-IR" sz="3300"/>
          </a:p>
        </p:txBody>
      </p:sp>
      <p:sp>
        <p:nvSpPr>
          <p:cNvPr id="3" name="Content Placeholder 2">
            <a:extLst>
              <a:ext uri="{FF2B5EF4-FFF2-40B4-BE49-F238E27FC236}">
                <a16:creationId xmlns:a16="http://schemas.microsoft.com/office/drawing/2014/main" id="{1F631171-3F58-89B3-96E5-6CE5F9F1C5CA}"/>
              </a:ext>
            </a:extLst>
          </p:cNvPr>
          <p:cNvSpPr>
            <a:spLocks noGrp="1"/>
          </p:cNvSpPr>
          <p:nvPr>
            <p:ph idx="1"/>
          </p:nvPr>
        </p:nvSpPr>
        <p:spPr>
          <a:xfrm>
            <a:off x="550863" y="2947121"/>
            <a:ext cx="4500562" cy="3361604"/>
          </a:xfrm>
        </p:spPr>
        <p:txBody>
          <a:bodyPr anchor="t">
            <a:normAutofit/>
          </a:bodyPr>
          <a:lstStyle/>
          <a:p>
            <a:r>
              <a:rPr lang="en-US" dirty="0"/>
              <a:t>To create a reinforcement learning environment, you will typically start with a Simulink model of the environment dynamics. The actions will control the inputs to the system. Observable variables will be the outputs.</a:t>
            </a:r>
            <a:endParaRPr lang="fa-IR" dirty="0"/>
          </a:p>
        </p:txBody>
      </p:sp>
      <p:pic>
        <p:nvPicPr>
          <p:cNvPr id="5" name="Picture 4">
            <a:extLst>
              <a:ext uri="{FF2B5EF4-FFF2-40B4-BE49-F238E27FC236}">
                <a16:creationId xmlns:a16="http://schemas.microsoft.com/office/drawing/2014/main" id="{4F271B78-6944-D34E-B830-383C07630AAD}"/>
              </a:ext>
            </a:extLst>
          </p:cNvPr>
          <p:cNvPicPr>
            <a:picLocks noChangeAspect="1"/>
          </p:cNvPicPr>
          <p:nvPr/>
        </p:nvPicPr>
        <p:blipFill>
          <a:blip r:embed="rId2"/>
          <a:stretch>
            <a:fillRect/>
          </a:stretch>
        </p:blipFill>
        <p:spPr>
          <a:xfrm>
            <a:off x="6525000" y="2075683"/>
            <a:ext cx="3600000" cy="2706633"/>
          </a:xfrm>
          <a:prstGeom prst="rect">
            <a:avLst/>
          </a:prstGeom>
        </p:spPr>
      </p:pic>
    </p:spTree>
    <p:extLst>
      <p:ext uri="{BB962C8B-B14F-4D97-AF65-F5344CB8AC3E}">
        <p14:creationId xmlns:p14="http://schemas.microsoft.com/office/powerpoint/2010/main" val="501404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816D2C-C330-F4BD-5831-E4248F8B6F0F}"/>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987A62DB-71D7-497D-BE1C-933ECB515A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4" name="Oval 13">
              <a:extLst>
                <a:ext uri="{FF2B5EF4-FFF2-40B4-BE49-F238E27FC236}">
                  <a16:creationId xmlns:a16="http://schemas.microsoft.com/office/drawing/2014/main" id="{FDAC2767-A7E3-4697-90F6-443A583140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B23E396-A746-411A-8709-32ABC4DDE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135C986-CB82-4211-A910-D232B9BCA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8" name="Freeform: Shape 17">
            <a:extLst>
              <a:ext uri="{FF2B5EF4-FFF2-40B4-BE49-F238E27FC236}">
                <a16:creationId xmlns:a16="http://schemas.microsoft.com/office/drawing/2014/main" id="{837F2C8F-CC11-4A18-AA7E-AE8C022CD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363C45A-5032-7BAB-B9B1-C1D0A62C8D01}"/>
              </a:ext>
            </a:extLst>
          </p:cNvPr>
          <p:cNvSpPr>
            <a:spLocks noGrp="1"/>
          </p:cNvSpPr>
          <p:nvPr>
            <p:ph type="title"/>
          </p:nvPr>
        </p:nvSpPr>
        <p:spPr>
          <a:xfrm>
            <a:off x="540000" y="540000"/>
            <a:ext cx="4500561" cy="2181946"/>
          </a:xfrm>
        </p:spPr>
        <p:txBody>
          <a:bodyPr anchor="t">
            <a:normAutofit/>
          </a:bodyPr>
          <a:lstStyle/>
          <a:p>
            <a:r>
              <a:rPr lang="en-US" sz="3300"/>
              <a:t>Connecting a Simulink Environment to a MATLAB Agent</a:t>
            </a:r>
            <a:endParaRPr lang="fa-IR" sz="3300"/>
          </a:p>
        </p:txBody>
      </p:sp>
      <p:sp>
        <p:nvSpPr>
          <p:cNvPr id="3" name="Content Placeholder 2">
            <a:extLst>
              <a:ext uri="{FF2B5EF4-FFF2-40B4-BE49-F238E27FC236}">
                <a16:creationId xmlns:a16="http://schemas.microsoft.com/office/drawing/2014/main" id="{90C4DDB4-5B3C-A750-BE1F-0C1177D77ECF}"/>
              </a:ext>
            </a:extLst>
          </p:cNvPr>
          <p:cNvSpPr>
            <a:spLocks noGrp="1"/>
          </p:cNvSpPr>
          <p:nvPr>
            <p:ph idx="1"/>
          </p:nvPr>
        </p:nvSpPr>
        <p:spPr>
          <a:xfrm>
            <a:off x="550863" y="2947121"/>
            <a:ext cx="4500562" cy="3361604"/>
          </a:xfrm>
        </p:spPr>
        <p:txBody>
          <a:bodyPr anchor="t">
            <a:normAutofit/>
          </a:bodyPr>
          <a:lstStyle/>
          <a:p>
            <a:r>
              <a:rPr lang="en-US" dirty="0"/>
              <a:t>When using an RL agent, the actions and observations are each single signals. You can use something like a Vector Concatenate block to combine the individual observations into a single array. You can use Selector blocks to split the action signal into individual actions.</a:t>
            </a:r>
            <a:endParaRPr lang="fa-IR" dirty="0"/>
          </a:p>
        </p:txBody>
      </p:sp>
      <p:pic>
        <p:nvPicPr>
          <p:cNvPr id="6" name="Picture 5">
            <a:extLst>
              <a:ext uri="{FF2B5EF4-FFF2-40B4-BE49-F238E27FC236}">
                <a16:creationId xmlns:a16="http://schemas.microsoft.com/office/drawing/2014/main" id="{1C257416-568E-7C96-534F-0FCEBEC41E23}"/>
              </a:ext>
            </a:extLst>
          </p:cNvPr>
          <p:cNvPicPr>
            <a:picLocks noChangeAspect="1"/>
          </p:cNvPicPr>
          <p:nvPr/>
        </p:nvPicPr>
        <p:blipFill>
          <a:blip r:embed="rId2"/>
          <a:stretch>
            <a:fillRect/>
          </a:stretch>
        </p:blipFill>
        <p:spPr>
          <a:xfrm>
            <a:off x="6525000" y="2605500"/>
            <a:ext cx="3600000" cy="1647000"/>
          </a:xfrm>
          <a:prstGeom prst="rect">
            <a:avLst/>
          </a:prstGeom>
        </p:spPr>
      </p:pic>
    </p:spTree>
    <p:extLst>
      <p:ext uri="{BB962C8B-B14F-4D97-AF65-F5344CB8AC3E}">
        <p14:creationId xmlns:p14="http://schemas.microsoft.com/office/powerpoint/2010/main" val="1632765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3" name="Rectangle 22">
            <a:extLst>
              <a:ext uri="{FF2B5EF4-FFF2-40B4-BE49-F238E27FC236}">
                <a16:creationId xmlns:a16="http://schemas.microsoft.com/office/drawing/2014/main" id="{9B9AACA9-BD92-429F-8047-0731DB46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B046D8F9-B18B-42F5-B320-22E156F4C0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6" name="Rectangle 25">
              <a:extLst>
                <a:ext uri="{FF2B5EF4-FFF2-40B4-BE49-F238E27FC236}">
                  <a16:creationId xmlns:a16="http://schemas.microsoft.com/office/drawing/2014/main" id="{3980DF08-8878-4A99-871A-573EBF4F3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E0FF3E7-007F-48E0-8352-89CE4375BB2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603875" y="0"/>
              <a:ext cx="6521820" cy="3260910"/>
              <a:chOff x="0" y="0"/>
              <a:chExt cx="2880000" cy="1440000"/>
            </a:xfrm>
          </p:grpSpPr>
          <p:sp>
            <p:nvSpPr>
              <p:cNvPr id="30" name="Rectangle 29">
                <a:extLst>
                  <a:ext uri="{FF2B5EF4-FFF2-40B4-BE49-F238E27FC236}">
                    <a16:creationId xmlns:a16="http://schemas.microsoft.com/office/drawing/2014/main" id="{F02DE4FC-8B38-40C7-A2F5-CBD4C6592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C97C509-DDA4-4291-88B3-8E2B14609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96345897-50D9-424E-A94E-18A63AEE85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66E6E08-BABA-49E9-884E-4805849158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62042C62-2844-5F5D-AF58-C93B3A9D4041}"/>
              </a:ext>
            </a:extLst>
          </p:cNvPr>
          <p:cNvSpPr txBox="1"/>
          <p:nvPr/>
        </p:nvSpPr>
        <p:spPr>
          <a:xfrm>
            <a:off x="1487487" y="545126"/>
            <a:ext cx="9217026" cy="378398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8800" dirty="0">
                <a:latin typeface="+mj-lt"/>
                <a:ea typeface="+mj-ea"/>
                <a:cs typeface="+mj-cs"/>
              </a:rPr>
              <a:t>Reset and Step Functions</a:t>
            </a:r>
          </a:p>
        </p:txBody>
      </p:sp>
    </p:spTree>
    <p:extLst>
      <p:ext uri="{BB962C8B-B14F-4D97-AF65-F5344CB8AC3E}">
        <p14:creationId xmlns:p14="http://schemas.microsoft.com/office/powerpoint/2010/main" val="2849122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4C52A7-0FCE-642D-0D0E-C3D3491594A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87A62DB-71D7-497D-BE1C-933ECB515A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3" name="Oval 12">
              <a:extLst>
                <a:ext uri="{FF2B5EF4-FFF2-40B4-BE49-F238E27FC236}">
                  <a16:creationId xmlns:a16="http://schemas.microsoft.com/office/drawing/2014/main" id="{FDAC2767-A7E3-4697-90F6-443A583140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B23E396-A746-411A-8709-32ABC4DDEA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135C986-CB82-4211-A910-D232B9BCA1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7" name="Freeform: Shape 16">
            <a:extLst>
              <a:ext uri="{FF2B5EF4-FFF2-40B4-BE49-F238E27FC236}">
                <a16:creationId xmlns:a16="http://schemas.microsoft.com/office/drawing/2014/main" id="{837F2C8F-CC11-4A18-AA7E-AE8C022CD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000" y="1"/>
            <a:ext cx="6858000" cy="6857999"/>
          </a:xfrm>
          <a:custGeom>
            <a:avLst/>
            <a:gdLst>
              <a:gd name="connsiteX0" fmla="*/ 3428961 w 6858000"/>
              <a:gd name="connsiteY0" fmla="*/ 0 h 6857999"/>
              <a:gd name="connsiteX1" fmla="*/ 3429042 w 6858000"/>
              <a:gd name="connsiteY1" fmla="*/ 0 h 6857999"/>
              <a:gd name="connsiteX2" fmla="*/ 3605457 w 6858000"/>
              <a:gd name="connsiteY2" fmla="*/ 4461 h 6857999"/>
              <a:gd name="connsiteX3" fmla="*/ 6858000 w 6858000"/>
              <a:gd name="connsiteY3" fmla="*/ 3429000 h 6857999"/>
              <a:gd name="connsiteX4" fmla="*/ 3429001 w 6858000"/>
              <a:gd name="connsiteY4" fmla="*/ 6857999 h 6857999"/>
              <a:gd name="connsiteX5" fmla="*/ 0 w 6858000"/>
              <a:gd name="connsiteY5" fmla="*/ 3429000 h 6857999"/>
              <a:gd name="connsiteX6" fmla="*/ 3252545 w 6858000"/>
              <a:gd name="connsiteY6" fmla="*/ 446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6857999">
                <a:moveTo>
                  <a:pt x="3428961" y="0"/>
                </a:moveTo>
                <a:lnTo>
                  <a:pt x="3429042" y="0"/>
                </a:lnTo>
                <a:lnTo>
                  <a:pt x="3605457" y="4461"/>
                </a:lnTo>
                <a:cubicBezTo>
                  <a:pt x="5417236" y="96300"/>
                  <a:pt x="6858000" y="1594396"/>
                  <a:pt x="6858000" y="3429000"/>
                </a:cubicBezTo>
                <a:cubicBezTo>
                  <a:pt x="6858000" y="5322784"/>
                  <a:pt x="5322784" y="6857999"/>
                  <a:pt x="3429001" y="6857999"/>
                </a:cubicBezTo>
                <a:cubicBezTo>
                  <a:pt x="1535216" y="6857999"/>
                  <a:pt x="0" y="5322784"/>
                  <a:pt x="0" y="3429000"/>
                </a:cubicBezTo>
                <a:cubicBezTo>
                  <a:pt x="0" y="1594396"/>
                  <a:pt x="1440765" y="96300"/>
                  <a:pt x="3252545" y="4461"/>
                </a:cubicBezTo>
                <a:close/>
              </a:path>
            </a:pathLst>
          </a:custGeom>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24CEE83-F53E-F40E-786B-01050F5C594F}"/>
              </a:ext>
            </a:extLst>
          </p:cNvPr>
          <p:cNvSpPr>
            <a:spLocks noGrp="1"/>
          </p:cNvSpPr>
          <p:nvPr>
            <p:ph type="title"/>
          </p:nvPr>
        </p:nvSpPr>
        <p:spPr>
          <a:xfrm>
            <a:off x="540000" y="540000"/>
            <a:ext cx="4500561" cy="2181946"/>
          </a:xfrm>
        </p:spPr>
        <p:txBody>
          <a:bodyPr anchor="t">
            <a:normAutofit/>
          </a:bodyPr>
          <a:lstStyle/>
          <a:p>
            <a:r>
              <a:rPr lang="en-US" sz="3300"/>
              <a:t>Connecting a Simulink Environment to a MATLAB Agent</a:t>
            </a:r>
            <a:endParaRPr lang="fa-IR" sz="3300"/>
          </a:p>
        </p:txBody>
      </p:sp>
      <p:sp>
        <p:nvSpPr>
          <p:cNvPr id="3" name="Content Placeholder 2">
            <a:extLst>
              <a:ext uri="{FF2B5EF4-FFF2-40B4-BE49-F238E27FC236}">
                <a16:creationId xmlns:a16="http://schemas.microsoft.com/office/drawing/2014/main" id="{C31E8D90-77AD-05EE-9D71-CB20374AAB65}"/>
              </a:ext>
            </a:extLst>
          </p:cNvPr>
          <p:cNvSpPr>
            <a:spLocks noGrp="1"/>
          </p:cNvSpPr>
          <p:nvPr>
            <p:ph idx="1"/>
          </p:nvPr>
        </p:nvSpPr>
        <p:spPr>
          <a:xfrm>
            <a:off x="550863" y="2947121"/>
            <a:ext cx="4500562" cy="3361604"/>
          </a:xfrm>
        </p:spPr>
        <p:txBody>
          <a:bodyPr anchor="t">
            <a:normAutofit/>
          </a:bodyPr>
          <a:lstStyle/>
          <a:p>
            <a:pPr>
              <a:lnSpc>
                <a:spcPct val="115000"/>
              </a:lnSpc>
            </a:pPr>
            <a:r>
              <a:rPr lang="en-US" sz="1100" b="0" i="0">
                <a:effectLst/>
                <a:latin typeface="Arial" panose="020B0604020202020204" pitchFamily="34" charset="0"/>
              </a:rPr>
              <a:t>The environment also needs to provide the reward. This is typically calculated from the observable variables and sometimes the actions. However, the reward may also depend on other environment variables that are not observable to the agent.</a:t>
            </a:r>
            <a:br>
              <a:rPr lang="en-US" sz="1100"/>
            </a:br>
            <a:endParaRPr lang="en-US" sz="1100"/>
          </a:p>
          <a:p>
            <a:pPr>
              <a:lnSpc>
                <a:spcPct val="115000"/>
              </a:lnSpc>
            </a:pPr>
            <a:r>
              <a:rPr lang="en-US" sz="1100" b="0" i="0">
                <a:effectLst/>
                <a:latin typeface="Arial" panose="020B0604020202020204" pitchFamily="34" charset="0"/>
              </a:rPr>
              <a:t>Similarly, the environment needs to determine whether the simulation should terminate, such as when the target reaches 0 in the dice game, or if the robot crashes into an obstacle. As with the reward, the termination condition may depend on the observable variables or other internal variables.</a:t>
            </a:r>
            <a:endParaRPr lang="fa-IR" sz="1100"/>
          </a:p>
        </p:txBody>
      </p:sp>
      <p:pic>
        <p:nvPicPr>
          <p:cNvPr id="5" name="Picture 4">
            <a:extLst>
              <a:ext uri="{FF2B5EF4-FFF2-40B4-BE49-F238E27FC236}">
                <a16:creationId xmlns:a16="http://schemas.microsoft.com/office/drawing/2014/main" id="{163F8242-C381-9B38-EBC7-E8AF34E63755}"/>
              </a:ext>
            </a:extLst>
          </p:cNvPr>
          <p:cNvPicPr>
            <a:picLocks noChangeAspect="1"/>
          </p:cNvPicPr>
          <p:nvPr/>
        </p:nvPicPr>
        <p:blipFill>
          <a:blip r:embed="rId2"/>
          <a:stretch>
            <a:fillRect/>
          </a:stretch>
        </p:blipFill>
        <p:spPr>
          <a:xfrm>
            <a:off x="6525000" y="2565000"/>
            <a:ext cx="3600000" cy="1728000"/>
          </a:xfrm>
          <a:prstGeom prst="rect">
            <a:avLst/>
          </a:prstGeom>
        </p:spPr>
      </p:pic>
    </p:spTree>
    <p:extLst>
      <p:ext uri="{BB962C8B-B14F-4D97-AF65-F5344CB8AC3E}">
        <p14:creationId xmlns:p14="http://schemas.microsoft.com/office/powerpoint/2010/main" val="750525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9B480-3823-A351-752F-79B12A549513}"/>
              </a:ext>
            </a:extLst>
          </p:cNvPr>
          <p:cNvSpPr>
            <a:spLocks noGrp="1"/>
          </p:cNvSpPr>
          <p:nvPr>
            <p:ph type="title"/>
          </p:nvPr>
        </p:nvSpPr>
        <p:spPr/>
        <p:txBody>
          <a:bodyPr/>
          <a:lstStyle/>
          <a:p>
            <a:r>
              <a:rPr lang="en-AE" dirty="0"/>
              <a:t>How Training Algorithm Works</a:t>
            </a:r>
            <a:endParaRPr lang="fa-IR" dirty="0"/>
          </a:p>
        </p:txBody>
      </p:sp>
      <p:pic>
        <p:nvPicPr>
          <p:cNvPr id="8" name="Content Placeholder 7">
            <a:extLst>
              <a:ext uri="{FF2B5EF4-FFF2-40B4-BE49-F238E27FC236}">
                <a16:creationId xmlns:a16="http://schemas.microsoft.com/office/drawing/2014/main" id="{523D6D4F-F939-D719-8CCE-DED4E886F0D8}"/>
              </a:ext>
            </a:extLst>
          </p:cNvPr>
          <p:cNvPicPr>
            <a:picLocks noGrp="1" noChangeAspect="1"/>
          </p:cNvPicPr>
          <p:nvPr>
            <p:ph idx="1"/>
          </p:nvPr>
        </p:nvPicPr>
        <p:blipFill>
          <a:blip r:embed="rId2"/>
          <a:stretch>
            <a:fillRect/>
          </a:stretch>
        </p:blipFill>
        <p:spPr>
          <a:xfrm>
            <a:off x="3744582" y="2528888"/>
            <a:ext cx="4691723" cy="3779837"/>
          </a:xfrm>
        </p:spPr>
      </p:pic>
    </p:spTree>
    <p:extLst>
      <p:ext uri="{BB962C8B-B14F-4D97-AF65-F5344CB8AC3E}">
        <p14:creationId xmlns:p14="http://schemas.microsoft.com/office/powerpoint/2010/main" val="3590834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4" name="Rectangle 13">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2" name="Rectangle 21">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0" name="Rectangle 19">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C84C78A-9FA9-9F6E-B7B2-DE62AF27B959}"/>
              </a:ext>
            </a:extLst>
          </p:cNvPr>
          <p:cNvSpPr>
            <a:spLocks noGrp="1"/>
          </p:cNvSpPr>
          <p:nvPr>
            <p:ph type="title"/>
          </p:nvPr>
        </p:nvSpPr>
        <p:spPr>
          <a:xfrm>
            <a:off x="7086315" y="545126"/>
            <a:ext cx="4554821" cy="2186096"/>
          </a:xfrm>
        </p:spPr>
        <p:txBody>
          <a:bodyPr anchor="t">
            <a:normAutofit/>
          </a:bodyPr>
          <a:lstStyle/>
          <a:p>
            <a:r>
              <a:rPr lang="en-AE" dirty="0"/>
              <a:t>Agents</a:t>
            </a:r>
            <a:endParaRPr lang="fa-IR" dirty="0"/>
          </a:p>
        </p:txBody>
      </p:sp>
      <p:pic>
        <p:nvPicPr>
          <p:cNvPr id="6" name="Picture 5">
            <a:extLst>
              <a:ext uri="{FF2B5EF4-FFF2-40B4-BE49-F238E27FC236}">
                <a16:creationId xmlns:a16="http://schemas.microsoft.com/office/drawing/2014/main" id="{F23897F5-B7D9-A7BA-66F8-6761ECF9AB4B}"/>
              </a:ext>
            </a:extLst>
          </p:cNvPr>
          <p:cNvPicPr>
            <a:picLocks noChangeAspect="1"/>
          </p:cNvPicPr>
          <p:nvPr/>
        </p:nvPicPr>
        <p:blipFill>
          <a:blip r:embed="rId2"/>
          <a:stretch>
            <a:fillRect/>
          </a:stretch>
        </p:blipFill>
        <p:spPr>
          <a:xfrm>
            <a:off x="540000" y="1465768"/>
            <a:ext cx="6049714" cy="3917189"/>
          </a:xfrm>
          <a:prstGeom prst="rect">
            <a:avLst/>
          </a:prstGeom>
        </p:spPr>
      </p:pic>
      <p:sp>
        <p:nvSpPr>
          <p:cNvPr id="3" name="Content Placeholder 2">
            <a:extLst>
              <a:ext uri="{FF2B5EF4-FFF2-40B4-BE49-F238E27FC236}">
                <a16:creationId xmlns:a16="http://schemas.microsoft.com/office/drawing/2014/main" id="{6567792D-86B5-628A-DFE9-AEB342593165}"/>
              </a:ext>
            </a:extLst>
          </p:cNvPr>
          <p:cNvSpPr>
            <a:spLocks noGrp="1"/>
          </p:cNvSpPr>
          <p:nvPr>
            <p:ph idx="1"/>
          </p:nvPr>
        </p:nvSpPr>
        <p:spPr>
          <a:xfrm>
            <a:off x="7104063" y="2947121"/>
            <a:ext cx="4537073" cy="3361604"/>
          </a:xfrm>
        </p:spPr>
        <p:txBody>
          <a:bodyPr anchor="t">
            <a:normAutofit/>
          </a:bodyPr>
          <a:lstStyle/>
          <a:p>
            <a:r>
              <a:rPr lang="en-US" dirty="0"/>
              <a:t>You can create different kinds of agents with the various </a:t>
            </a:r>
            <a:r>
              <a:rPr lang="en-US" dirty="0" err="1"/>
              <a:t>rl</a:t>
            </a:r>
            <a:r>
              <a:rPr lang="en-US" dirty="0"/>
              <a:t>*Agent functions. Each of these functions has a corresponding </a:t>
            </a:r>
            <a:r>
              <a:rPr lang="en-US" dirty="0" err="1"/>
              <a:t>rl</a:t>
            </a:r>
            <a:r>
              <a:rPr lang="en-US" dirty="0"/>
              <a:t>*</a:t>
            </a:r>
            <a:r>
              <a:rPr lang="en-US" dirty="0" err="1"/>
              <a:t>AgentOptions</a:t>
            </a:r>
            <a:r>
              <a:rPr lang="en-US" dirty="0"/>
              <a:t> function you can use to control how your agent learns.</a:t>
            </a:r>
            <a:endParaRPr lang="fa-IR" dirty="0"/>
          </a:p>
        </p:txBody>
      </p:sp>
    </p:spTree>
    <p:extLst>
      <p:ext uri="{BB962C8B-B14F-4D97-AF65-F5344CB8AC3E}">
        <p14:creationId xmlns:p14="http://schemas.microsoft.com/office/powerpoint/2010/main" val="3983756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EA0829-C58C-ABFD-0B18-FD4B913A6AB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3" name="Rectangle 12">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1" name="Rectangle 20">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9" name="Rectangle 18">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0CE04CF-BB3F-65F5-584F-70AC09957E64}"/>
              </a:ext>
            </a:extLst>
          </p:cNvPr>
          <p:cNvSpPr>
            <a:spLocks noGrp="1"/>
          </p:cNvSpPr>
          <p:nvPr>
            <p:ph type="title"/>
          </p:nvPr>
        </p:nvSpPr>
        <p:spPr>
          <a:xfrm>
            <a:off x="7086315" y="545126"/>
            <a:ext cx="4554821" cy="2186096"/>
          </a:xfrm>
        </p:spPr>
        <p:txBody>
          <a:bodyPr anchor="t">
            <a:normAutofit/>
          </a:bodyPr>
          <a:lstStyle/>
          <a:p>
            <a:r>
              <a:rPr lang="en-AE" dirty="0"/>
              <a:t>Agent Options</a:t>
            </a:r>
            <a:endParaRPr lang="fa-IR" dirty="0"/>
          </a:p>
        </p:txBody>
      </p:sp>
      <p:pic>
        <p:nvPicPr>
          <p:cNvPr id="5" name="Picture 4" descr="A diagram of a software algorithm&#10;&#10;Description automatically generated">
            <a:extLst>
              <a:ext uri="{FF2B5EF4-FFF2-40B4-BE49-F238E27FC236}">
                <a16:creationId xmlns:a16="http://schemas.microsoft.com/office/drawing/2014/main" id="{8E7D7000-BAA9-DE96-EFE7-8277113CAEBA}"/>
              </a:ext>
            </a:extLst>
          </p:cNvPr>
          <p:cNvPicPr>
            <a:picLocks noChangeAspect="1"/>
          </p:cNvPicPr>
          <p:nvPr/>
        </p:nvPicPr>
        <p:blipFill>
          <a:blip r:embed="rId2"/>
          <a:stretch>
            <a:fillRect/>
          </a:stretch>
        </p:blipFill>
        <p:spPr>
          <a:xfrm>
            <a:off x="540000" y="1617010"/>
            <a:ext cx="6049714" cy="3614704"/>
          </a:xfrm>
          <a:prstGeom prst="rect">
            <a:avLst/>
          </a:prstGeom>
        </p:spPr>
      </p:pic>
      <p:sp>
        <p:nvSpPr>
          <p:cNvPr id="3" name="Content Placeholder 2">
            <a:extLst>
              <a:ext uri="{FF2B5EF4-FFF2-40B4-BE49-F238E27FC236}">
                <a16:creationId xmlns:a16="http://schemas.microsoft.com/office/drawing/2014/main" id="{298763DB-293C-D7AE-423B-D68B6B3E38F1}"/>
              </a:ext>
            </a:extLst>
          </p:cNvPr>
          <p:cNvSpPr>
            <a:spLocks noGrp="1"/>
          </p:cNvSpPr>
          <p:nvPr>
            <p:ph idx="1"/>
          </p:nvPr>
        </p:nvSpPr>
        <p:spPr>
          <a:xfrm>
            <a:off x="7104063" y="2947120"/>
            <a:ext cx="4680451" cy="3789819"/>
          </a:xfrm>
        </p:spPr>
        <p:txBody>
          <a:bodyPr anchor="t">
            <a:normAutofit fontScale="92500"/>
          </a:bodyPr>
          <a:lstStyle/>
          <a:p>
            <a:pPr>
              <a:lnSpc>
                <a:spcPct val="115000"/>
              </a:lnSpc>
            </a:pPr>
            <a:r>
              <a:rPr lang="en-US" sz="1400" dirty="0"/>
              <a:t>For all agents, you can set the discount factor and the sample time.</a:t>
            </a:r>
          </a:p>
          <a:p>
            <a:pPr>
              <a:lnSpc>
                <a:spcPct val="115000"/>
              </a:lnSpc>
            </a:pPr>
            <a:r>
              <a:rPr lang="en-US" sz="1400" dirty="0"/>
              <a:t>The discount factor determines how the rewards at the individual time steps are weighted. This allows you to make the agent more short- or long-sighted.</a:t>
            </a:r>
          </a:p>
          <a:p>
            <a:pPr>
              <a:lnSpc>
                <a:spcPct val="115000"/>
              </a:lnSpc>
            </a:pPr>
            <a:r>
              <a:rPr lang="en-US" sz="1400" dirty="0"/>
              <a:t>The sample time determines how frequently the agent interacts with the environment. The Simulink model simulates the dynamics of the environment through time, choosing the time steps at which to update the internal state of the environment. This is independent of the agent's sample time. Regardless of the internal dynamics of the environment, the agent receives observations and takes an action once every increment of </a:t>
            </a:r>
            <a:r>
              <a:rPr lang="en-US" sz="1400" dirty="0" err="1"/>
              <a:t>SampleTime</a:t>
            </a:r>
            <a:r>
              <a:rPr lang="en-US" sz="1400" dirty="0"/>
              <a:t>.</a:t>
            </a:r>
            <a:endParaRPr lang="fa-IR" sz="1400" dirty="0"/>
          </a:p>
        </p:txBody>
      </p:sp>
    </p:spTree>
    <p:extLst>
      <p:ext uri="{BB962C8B-B14F-4D97-AF65-F5344CB8AC3E}">
        <p14:creationId xmlns:p14="http://schemas.microsoft.com/office/powerpoint/2010/main" val="3030873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81439C-3507-5AAC-7840-ED92F1CCA652}"/>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4" name="Rectangle 13">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2" name="Rectangle 21">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0" name="Rectangle 19">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F8E8F86-A043-4FC9-BD44-4D862AF0A415}"/>
              </a:ext>
            </a:extLst>
          </p:cNvPr>
          <p:cNvSpPr>
            <a:spLocks noGrp="1"/>
          </p:cNvSpPr>
          <p:nvPr>
            <p:ph type="title"/>
          </p:nvPr>
        </p:nvSpPr>
        <p:spPr>
          <a:xfrm>
            <a:off x="7086315" y="545126"/>
            <a:ext cx="4554821" cy="2186096"/>
          </a:xfrm>
        </p:spPr>
        <p:txBody>
          <a:bodyPr anchor="t">
            <a:normAutofit/>
          </a:bodyPr>
          <a:lstStyle/>
          <a:p>
            <a:r>
              <a:rPr lang="en-AE" dirty="0"/>
              <a:t>Agent Options</a:t>
            </a:r>
            <a:endParaRPr lang="fa-IR" dirty="0"/>
          </a:p>
        </p:txBody>
      </p:sp>
      <p:pic>
        <p:nvPicPr>
          <p:cNvPr id="6" name="Picture 5" descr="A diagram of a training algorithm&#10;&#10;Description automatically generated">
            <a:extLst>
              <a:ext uri="{FF2B5EF4-FFF2-40B4-BE49-F238E27FC236}">
                <a16:creationId xmlns:a16="http://schemas.microsoft.com/office/drawing/2014/main" id="{125EB39E-4B91-F453-5AA2-C0F58592B97A}"/>
              </a:ext>
            </a:extLst>
          </p:cNvPr>
          <p:cNvPicPr>
            <a:picLocks noChangeAspect="1"/>
          </p:cNvPicPr>
          <p:nvPr/>
        </p:nvPicPr>
        <p:blipFill>
          <a:blip r:embed="rId2"/>
          <a:stretch>
            <a:fillRect/>
          </a:stretch>
        </p:blipFill>
        <p:spPr>
          <a:xfrm>
            <a:off x="540000" y="1601886"/>
            <a:ext cx="6049714" cy="3644952"/>
          </a:xfrm>
          <a:prstGeom prst="rect">
            <a:avLst/>
          </a:prstGeom>
        </p:spPr>
      </p:pic>
      <p:sp>
        <p:nvSpPr>
          <p:cNvPr id="3" name="Content Placeholder 2">
            <a:extLst>
              <a:ext uri="{FF2B5EF4-FFF2-40B4-BE49-F238E27FC236}">
                <a16:creationId xmlns:a16="http://schemas.microsoft.com/office/drawing/2014/main" id="{0263A853-75DF-9A45-FF0A-9AFDFE8DD66B}"/>
              </a:ext>
            </a:extLst>
          </p:cNvPr>
          <p:cNvSpPr>
            <a:spLocks noGrp="1"/>
          </p:cNvSpPr>
          <p:nvPr>
            <p:ph idx="1"/>
          </p:nvPr>
        </p:nvSpPr>
        <p:spPr>
          <a:xfrm>
            <a:off x="7104063" y="2947121"/>
            <a:ext cx="4537073" cy="3361604"/>
          </a:xfrm>
        </p:spPr>
        <p:txBody>
          <a:bodyPr anchor="t">
            <a:normAutofit/>
          </a:bodyPr>
          <a:lstStyle/>
          <a:p>
            <a:pPr>
              <a:lnSpc>
                <a:spcPct val="115000"/>
              </a:lnSpc>
            </a:pPr>
            <a:r>
              <a:rPr lang="en-US" sz="1400" dirty="0"/>
              <a:t>Each agent also has specific options. Generally speaking, these control how the agent:</a:t>
            </a:r>
          </a:p>
          <a:p>
            <a:pPr>
              <a:lnSpc>
                <a:spcPct val="115000"/>
              </a:lnSpc>
            </a:pPr>
            <a:r>
              <a:rPr lang="en-US" sz="1400" dirty="0"/>
              <a:t>explores the space of possible states and actions, by taking actions either according to the policy or at random</a:t>
            </a:r>
          </a:p>
          <a:p>
            <a:pPr>
              <a:lnSpc>
                <a:spcPct val="115000"/>
              </a:lnSpc>
            </a:pPr>
            <a:r>
              <a:rPr lang="en-US" sz="1400" dirty="0"/>
              <a:t>stores and uses previous experiences to learn</a:t>
            </a:r>
          </a:p>
          <a:p>
            <a:pPr>
              <a:lnSpc>
                <a:spcPct val="115000"/>
              </a:lnSpc>
            </a:pPr>
            <a:r>
              <a:rPr lang="en-US" sz="1400" dirty="0"/>
              <a:t>updates its policy, such as how frequently an actor-critic agent should update the critic</a:t>
            </a:r>
          </a:p>
        </p:txBody>
      </p:sp>
    </p:spTree>
    <p:extLst>
      <p:ext uri="{BB962C8B-B14F-4D97-AF65-F5344CB8AC3E}">
        <p14:creationId xmlns:p14="http://schemas.microsoft.com/office/powerpoint/2010/main" val="313493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470E35-DEBF-774B-572A-BE3FD8CB664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3" name="Rectangle 12">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1" name="Rectangle 20">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9" name="Rectangle 18">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0A230BC-C4D3-8BF9-56B0-EE19DCFCA05D}"/>
              </a:ext>
            </a:extLst>
          </p:cNvPr>
          <p:cNvSpPr>
            <a:spLocks noGrp="1"/>
          </p:cNvSpPr>
          <p:nvPr>
            <p:ph type="title"/>
          </p:nvPr>
        </p:nvSpPr>
        <p:spPr>
          <a:xfrm>
            <a:off x="7086315" y="545126"/>
            <a:ext cx="4554821" cy="2186096"/>
          </a:xfrm>
        </p:spPr>
        <p:txBody>
          <a:bodyPr anchor="t">
            <a:normAutofit/>
          </a:bodyPr>
          <a:lstStyle/>
          <a:p>
            <a:r>
              <a:rPr lang="en-AE" dirty="0"/>
              <a:t>Agent Options</a:t>
            </a:r>
            <a:endParaRPr lang="fa-IR" dirty="0"/>
          </a:p>
        </p:txBody>
      </p:sp>
      <p:pic>
        <p:nvPicPr>
          <p:cNvPr id="5" name="Picture 4" descr="A diagram of a diagram&#10;&#10;Description automatically generated">
            <a:extLst>
              <a:ext uri="{FF2B5EF4-FFF2-40B4-BE49-F238E27FC236}">
                <a16:creationId xmlns:a16="http://schemas.microsoft.com/office/drawing/2014/main" id="{D54796B3-E0CC-D232-A676-58039C70903B}"/>
              </a:ext>
            </a:extLst>
          </p:cNvPr>
          <p:cNvPicPr>
            <a:picLocks noChangeAspect="1"/>
          </p:cNvPicPr>
          <p:nvPr/>
        </p:nvPicPr>
        <p:blipFill>
          <a:blip r:embed="rId2"/>
          <a:stretch>
            <a:fillRect/>
          </a:stretch>
        </p:blipFill>
        <p:spPr>
          <a:xfrm>
            <a:off x="540000" y="1677507"/>
            <a:ext cx="6049714" cy="3493710"/>
          </a:xfrm>
          <a:prstGeom prst="rect">
            <a:avLst/>
          </a:prstGeom>
        </p:spPr>
      </p:pic>
      <p:sp>
        <p:nvSpPr>
          <p:cNvPr id="3" name="Content Placeholder 2">
            <a:extLst>
              <a:ext uri="{FF2B5EF4-FFF2-40B4-BE49-F238E27FC236}">
                <a16:creationId xmlns:a16="http://schemas.microsoft.com/office/drawing/2014/main" id="{3D098922-6AE8-F999-840F-E4F6CEBABD69}"/>
              </a:ext>
            </a:extLst>
          </p:cNvPr>
          <p:cNvSpPr>
            <a:spLocks noGrp="1"/>
          </p:cNvSpPr>
          <p:nvPr>
            <p:ph idx="1"/>
          </p:nvPr>
        </p:nvSpPr>
        <p:spPr>
          <a:xfrm>
            <a:off x="6855171" y="2261420"/>
            <a:ext cx="5065194" cy="4596580"/>
          </a:xfrm>
        </p:spPr>
        <p:txBody>
          <a:bodyPr anchor="t">
            <a:normAutofit fontScale="92500"/>
          </a:bodyPr>
          <a:lstStyle/>
          <a:p>
            <a:pPr>
              <a:lnSpc>
                <a:spcPct val="115000"/>
              </a:lnSpc>
            </a:pPr>
            <a:r>
              <a:rPr lang="en-US" sz="1400" dirty="0"/>
              <a:t>You can also specify the options that control how your agent's actors and critics are updated during training.</a:t>
            </a:r>
          </a:p>
          <a:p>
            <a:pPr>
              <a:lnSpc>
                <a:spcPct val="115000"/>
              </a:lnSpc>
            </a:pPr>
            <a:r>
              <a:rPr lang="en-US" sz="1400" dirty="0"/>
              <a:t>In particular, you will often need to adjust the learning rate (the </a:t>
            </a:r>
            <a:r>
              <a:rPr lang="en-US" sz="1400" dirty="0" err="1">
                <a:solidFill>
                  <a:srgbClr val="FF0000"/>
                </a:solidFill>
              </a:rPr>
              <a:t>LearnRate</a:t>
            </a:r>
            <a:r>
              <a:rPr lang="en-US" sz="1400" dirty="0"/>
              <a:t> option), which determines how aggressively the parameters are changed in response to new experience.</a:t>
            </a:r>
          </a:p>
          <a:p>
            <a:pPr>
              <a:lnSpc>
                <a:spcPct val="115000"/>
              </a:lnSpc>
            </a:pPr>
            <a:r>
              <a:rPr lang="en-US" sz="1400" dirty="0"/>
              <a:t>Training typically uses some form of gradient descent to adjust the parameters. How much the parameters are changed is therefore related to both the learning rate and the size of the gradient. You can limit the size of any update by using the </a:t>
            </a:r>
            <a:r>
              <a:rPr lang="en-US" sz="1400" dirty="0" err="1">
                <a:solidFill>
                  <a:srgbClr val="FF0000"/>
                </a:solidFill>
              </a:rPr>
              <a:t>GradientThreshold</a:t>
            </a:r>
            <a:r>
              <a:rPr lang="en-US" sz="1400" dirty="0"/>
              <a:t> option to set an upper bound on the size of the gradient.</a:t>
            </a:r>
          </a:p>
          <a:p>
            <a:pPr>
              <a:lnSpc>
                <a:spcPct val="115000"/>
              </a:lnSpc>
            </a:pPr>
            <a:r>
              <a:rPr lang="en-US" sz="1400" dirty="0"/>
              <a:t>The gradient descent algorithm is ultimately an optimization algorithm (in this case minimizing the error in the actor or critic's desired output). Hence, the options are stored in the </a:t>
            </a:r>
            <a:r>
              <a:rPr lang="en-US" sz="1400" dirty="0" err="1"/>
              <a:t>ActorOptimizerOptions</a:t>
            </a:r>
            <a:r>
              <a:rPr lang="en-US" sz="1400" dirty="0"/>
              <a:t> and </a:t>
            </a:r>
            <a:r>
              <a:rPr lang="en-US" sz="1400" dirty="0" err="1"/>
              <a:t>CriticOptimizerOptions</a:t>
            </a:r>
            <a:r>
              <a:rPr lang="en-US" sz="1400" dirty="0"/>
              <a:t> properties of the agent options.</a:t>
            </a:r>
            <a:endParaRPr lang="fa-IR" sz="1400" dirty="0"/>
          </a:p>
        </p:txBody>
      </p:sp>
    </p:spTree>
    <p:extLst>
      <p:ext uri="{BB962C8B-B14F-4D97-AF65-F5344CB8AC3E}">
        <p14:creationId xmlns:p14="http://schemas.microsoft.com/office/powerpoint/2010/main" val="2788669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57CCE-D841-ED0C-7A92-9810F8BF4D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31CE9F-25F7-7CE5-FE59-95794C5314B5}"/>
              </a:ext>
            </a:extLst>
          </p:cNvPr>
          <p:cNvSpPr>
            <a:spLocks noGrp="1"/>
          </p:cNvSpPr>
          <p:nvPr>
            <p:ph type="title"/>
          </p:nvPr>
        </p:nvSpPr>
        <p:spPr>
          <a:xfrm>
            <a:off x="7086315" y="545126"/>
            <a:ext cx="4554821" cy="2186096"/>
          </a:xfrm>
        </p:spPr>
        <p:txBody>
          <a:bodyPr anchor="t">
            <a:normAutofit/>
          </a:bodyPr>
          <a:lstStyle/>
          <a:p>
            <a:r>
              <a:rPr lang="en-AE" dirty="0"/>
              <a:t>Agent Options</a:t>
            </a:r>
            <a:endParaRPr lang="fa-IR" dirty="0"/>
          </a:p>
        </p:txBody>
      </p:sp>
      <p:sp>
        <p:nvSpPr>
          <p:cNvPr id="3" name="Content Placeholder 2">
            <a:extLst>
              <a:ext uri="{FF2B5EF4-FFF2-40B4-BE49-F238E27FC236}">
                <a16:creationId xmlns:a16="http://schemas.microsoft.com/office/drawing/2014/main" id="{7558D3E2-A7D9-D839-C83A-AA7E59FE1CFE}"/>
              </a:ext>
            </a:extLst>
          </p:cNvPr>
          <p:cNvSpPr>
            <a:spLocks noGrp="1"/>
          </p:cNvSpPr>
          <p:nvPr>
            <p:ph idx="1"/>
          </p:nvPr>
        </p:nvSpPr>
        <p:spPr>
          <a:xfrm>
            <a:off x="7104063" y="2947121"/>
            <a:ext cx="4537073" cy="3361604"/>
          </a:xfrm>
        </p:spPr>
        <p:txBody>
          <a:bodyPr anchor="t">
            <a:normAutofit/>
          </a:bodyPr>
          <a:lstStyle/>
          <a:p>
            <a:pPr>
              <a:lnSpc>
                <a:spcPct val="115000"/>
              </a:lnSpc>
            </a:pPr>
            <a:r>
              <a:rPr lang="en-US" sz="1400" dirty="0"/>
              <a:t>You can use the </a:t>
            </a:r>
            <a:r>
              <a:rPr lang="en-US" sz="1400" dirty="0" err="1"/>
              <a:t>rlOptimizerOptions</a:t>
            </a:r>
            <a:r>
              <a:rPr lang="en-US" sz="1400" dirty="0"/>
              <a:t> function to create variables to hold the settings for your actors and critics. Use these variables as the value of the agent's </a:t>
            </a:r>
            <a:r>
              <a:rPr lang="en-US" sz="1400" dirty="0" err="1"/>
              <a:t>ActorOptimizerOptions</a:t>
            </a:r>
            <a:r>
              <a:rPr lang="en-US" sz="1400" dirty="0"/>
              <a:t> and </a:t>
            </a:r>
            <a:r>
              <a:rPr lang="en-US" sz="1400" dirty="0" err="1"/>
              <a:t>CriticOptimizerOptions</a:t>
            </a:r>
            <a:r>
              <a:rPr lang="en-US" sz="1400" dirty="0"/>
              <a:t> properties.</a:t>
            </a:r>
            <a:endParaRPr lang="fa-IR" sz="1400" dirty="0"/>
          </a:p>
        </p:txBody>
      </p:sp>
      <p:pic>
        <p:nvPicPr>
          <p:cNvPr id="6" name="Picture 5">
            <a:extLst>
              <a:ext uri="{FF2B5EF4-FFF2-40B4-BE49-F238E27FC236}">
                <a16:creationId xmlns:a16="http://schemas.microsoft.com/office/drawing/2014/main" id="{72560FE8-D376-8D72-FFC8-A00EB1768A95}"/>
              </a:ext>
            </a:extLst>
          </p:cNvPr>
          <p:cNvPicPr>
            <a:picLocks noChangeAspect="1"/>
          </p:cNvPicPr>
          <p:nvPr/>
        </p:nvPicPr>
        <p:blipFill>
          <a:blip r:embed="rId2"/>
          <a:stretch>
            <a:fillRect/>
          </a:stretch>
        </p:blipFill>
        <p:spPr>
          <a:xfrm>
            <a:off x="195635" y="2019764"/>
            <a:ext cx="6294665" cy="3467400"/>
          </a:xfrm>
          <a:prstGeom prst="rect">
            <a:avLst/>
          </a:prstGeom>
        </p:spPr>
      </p:pic>
    </p:spTree>
    <p:extLst>
      <p:ext uri="{BB962C8B-B14F-4D97-AF65-F5344CB8AC3E}">
        <p14:creationId xmlns:p14="http://schemas.microsoft.com/office/powerpoint/2010/main" val="308671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CFD30A-B8C0-3652-A18B-6CBD5C4C769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3" name="Rectangle 12">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1" name="Rectangle 20">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9" name="Rectangle 18">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235F3147-5F57-E300-CC6B-E870FC95995C}"/>
              </a:ext>
            </a:extLst>
          </p:cNvPr>
          <p:cNvSpPr>
            <a:spLocks noGrp="1"/>
          </p:cNvSpPr>
          <p:nvPr>
            <p:ph type="title"/>
          </p:nvPr>
        </p:nvSpPr>
        <p:spPr>
          <a:xfrm>
            <a:off x="7086315" y="545126"/>
            <a:ext cx="4554821" cy="2186096"/>
          </a:xfrm>
        </p:spPr>
        <p:txBody>
          <a:bodyPr anchor="t">
            <a:normAutofit/>
          </a:bodyPr>
          <a:lstStyle/>
          <a:p>
            <a:r>
              <a:rPr lang="en-AE" sz="5600"/>
              <a:t>Weighting future rewards</a:t>
            </a:r>
            <a:endParaRPr lang="fa-IR" sz="5600"/>
          </a:p>
        </p:txBody>
      </p:sp>
      <p:pic>
        <p:nvPicPr>
          <p:cNvPr id="5" name="Picture 4">
            <a:extLst>
              <a:ext uri="{FF2B5EF4-FFF2-40B4-BE49-F238E27FC236}">
                <a16:creationId xmlns:a16="http://schemas.microsoft.com/office/drawing/2014/main" id="{5658772F-B5E6-B917-70BA-BEDDC3E9ACAA}"/>
              </a:ext>
            </a:extLst>
          </p:cNvPr>
          <p:cNvPicPr>
            <a:picLocks noChangeAspect="1"/>
          </p:cNvPicPr>
          <p:nvPr/>
        </p:nvPicPr>
        <p:blipFill>
          <a:blip r:embed="rId2"/>
          <a:stretch>
            <a:fillRect/>
          </a:stretch>
        </p:blipFill>
        <p:spPr>
          <a:xfrm>
            <a:off x="540000" y="1594324"/>
            <a:ext cx="6049714" cy="3660077"/>
          </a:xfrm>
          <a:prstGeom prst="rect">
            <a:avLst/>
          </a:prstGeom>
        </p:spPr>
      </p:pic>
      <p:sp>
        <p:nvSpPr>
          <p:cNvPr id="3" name="Content Placeholder 2">
            <a:extLst>
              <a:ext uri="{FF2B5EF4-FFF2-40B4-BE49-F238E27FC236}">
                <a16:creationId xmlns:a16="http://schemas.microsoft.com/office/drawing/2014/main" id="{F68CEE81-F1C7-0CA8-CAB0-B0CC15782A0C}"/>
              </a:ext>
            </a:extLst>
          </p:cNvPr>
          <p:cNvSpPr>
            <a:spLocks noGrp="1"/>
          </p:cNvSpPr>
          <p:nvPr>
            <p:ph idx="1"/>
          </p:nvPr>
        </p:nvSpPr>
        <p:spPr>
          <a:xfrm>
            <a:off x="7104063" y="2947121"/>
            <a:ext cx="4537073" cy="3361604"/>
          </a:xfrm>
        </p:spPr>
        <p:txBody>
          <a:bodyPr anchor="t">
            <a:normAutofit/>
          </a:bodyPr>
          <a:lstStyle/>
          <a:p>
            <a:r>
              <a:rPr lang="en-US" dirty="0"/>
              <a:t>A discount factor of 1 means that all future rewards are equally weighted. A factor of 0 means only the immediate reward is considered. A value between 0 and 1 means future rewards are discounted exponentially with time. In MATLAB, agents have a default discount factor of 0.99.</a:t>
            </a:r>
            <a:endParaRPr lang="fa-IR" dirty="0"/>
          </a:p>
        </p:txBody>
      </p:sp>
    </p:spTree>
    <p:extLst>
      <p:ext uri="{BB962C8B-B14F-4D97-AF65-F5344CB8AC3E}">
        <p14:creationId xmlns:p14="http://schemas.microsoft.com/office/powerpoint/2010/main" val="3834870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D0EC-D8E5-D0DB-87DB-8F106B2EBEA9}"/>
              </a:ext>
            </a:extLst>
          </p:cNvPr>
          <p:cNvSpPr>
            <a:spLocks noGrp="1"/>
          </p:cNvSpPr>
          <p:nvPr>
            <p:ph type="title"/>
          </p:nvPr>
        </p:nvSpPr>
        <p:spPr/>
        <p:txBody>
          <a:bodyPr/>
          <a:lstStyle/>
          <a:p>
            <a:endParaRPr lang="fa-IR"/>
          </a:p>
        </p:txBody>
      </p:sp>
      <p:sp>
        <p:nvSpPr>
          <p:cNvPr id="3" name="Content Placeholder 2">
            <a:extLst>
              <a:ext uri="{FF2B5EF4-FFF2-40B4-BE49-F238E27FC236}">
                <a16:creationId xmlns:a16="http://schemas.microsoft.com/office/drawing/2014/main" id="{29B03E26-4AEA-66AD-8FB9-D0E010C682A5}"/>
              </a:ext>
            </a:extLst>
          </p:cNvPr>
          <p:cNvSpPr>
            <a:spLocks noGrp="1"/>
          </p:cNvSpPr>
          <p:nvPr>
            <p:ph idx="1"/>
          </p:nvPr>
        </p:nvSpPr>
        <p:spPr/>
        <p:txBody>
          <a:bodyPr/>
          <a:lstStyle/>
          <a:p>
            <a:r>
              <a:rPr lang="en-US" dirty="0"/>
              <a:t>For the dice game, the goal is to reach the target in as few steps as possible. This means the agent should consider the reward for the entire episode. To make an agent as far-sighted as possible, set the reward discount factor to its maximum value (1)</a:t>
            </a:r>
            <a:endParaRPr lang="fa-IR" dirty="0"/>
          </a:p>
        </p:txBody>
      </p:sp>
    </p:spTree>
    <p:extLst>
      <p:ext uri="{BB962C8B-B14F-4D97-AF65-F5344CB8AC3E}">
        <p14:creationId xmlns:p14="http://schemas.microsoft.com/office/powerpoint/2010/main" val="3918411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596E7C-FB99-4595-139C-EC712A24E21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4" name="Rectangle 13">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2" name="Rectangle 21">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0" name="Rectangle 19">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5F74EA5-AC0A-769A-0D16-1903DCC67587}"/>
              </a:ext>
            </a:extLst>
          </p:cNvPr>
          <p:cNvSpPr>
            <a:spLocks noGrp="1"/>
          </p:cNvSpPr>
          <p:nvPr>
            <p:ph type="title"/>
          </p:nvPr>
        </p:nvSpPr>
        <p:spPr>
          <a:xfrm>
            <a:off x="7086315" y="545126"/>
            <a:ext cx="4554821" cy="2186096"/>
          </a:xfrm>
        </p:spPr>
        <p:txBody>
          <a:bodyPr anchor="t">
            <a:normAutofit/>
          </a:bodyPr>
          <a:lstStyle/>
          <a:p>
            <a:r>
              <a:rPr lang="en-AE" sz="4700"/>
              <a:t>Random Exploration</a:t>
            </a:r>
            <a:br>
              <a:rPr lang="en-AE" sz="4700"/>
            </a:br>
            <a:r>
              <a:rPr lang="en-AE" sz="4700"/>
              <a:t>(epsilon-greedy)</a:t>
            </a:r>
            <a:endParaRPr lang="fa-IR" sz="4700"/>
          </a:p>
        </p:txBody>
      </p:sp>
      <p:pic>
        <p:nvPicPr>
          <p:cNvPr id="6" name="Picture 5" descr="A diagram of a policy&#10;&#10;Description automatically generated">
            <a:extLst>
              <a:ext uri="{FF2B5EF4-FFF2-40B4-BE49-F238E27FC236}">
                <a16:creationId xmlns:a16="http://schemas.microsoft.com/office/drawing/2014/main" id="{00CC30E5-BDA4-2EDE-1C0B-9989AF198A5D}"/>
              </a:ext>
            </a:extLst>
          </p:cNvPr>
          <p:cNvPicPr>
            <a:picLocks noChangeAspect="1"/>
          </p:cNvPicPr>
          <p:nvPr/>
        </p:nvPicPr>
        <p:blipFill>
          <a:blip r:embed="rId2"/>
          <a:stretch>
            <a:fillRect/>
          </a:stretch>
        </p:blipFill>
        <p:spPr>
          <a:xfrm>
            <a:off x="540000" y="1624573"/>
            <a:ext cx="6049714" cy="3599579"/>
          </a:xfrm>
          <a:prstGeom prst="rect">
            <a:avLst/>
          </a:prstGeom>
        </p:spPr>
      </p:pic>
      <p:sp>
        <p:nvSpPr>
          <p:cNvPr id="3" name="Content Placeholder 2">
            <a:extLst>
              <a:ext uri="{FF2B5EF4-FFF2-40B4-BE49-F238E27FC236}">
                <a16:creationId xmlns:a16="http://schemas.microsoft.com/office/drawing/2014/main" id="{580D1BB2-0814-536B-44C9-B40CB88743F6}"/>
              </a:ext>
            </a:extLst>
          </p:cNvPr>
          <p:cNvSpPr>
            <a:spLocks noGrp="1"/>
          </p:cNvSpPr>
          <p:nvPr>
            <p:ph idx="1"/>
          </p:nvPr>
        </p:nvSpPr>
        <p:spPr>
          <a:xfrm>
            <a:off x="7104063" y="2947121"/>
            <a:ext cx="4537073" cy="3361604"/>
          </a:xfrm>
        </p:spPr>
        <p:txBody>
          <a:bodyPr anchor="t">
            <a:normAutofit/>
          </a:bodyPr>
          <a:lstStyle/>
          <a:p>
            <a:pPr>
              <a:lnSpc>
                <a:spcPct val="115000"/>
              </a:lnSpc>
            </a:pPr>
            <a:r>
              <a:rPr lang="en-US" sz="1300"/>
              <a:t>Typically you want to explore more at the start of training and less once the agent has started to build an estimate of the Q value function. A common approach is to start with a high value of ε, then decrease it after each training episode, usually with some minimum threshold to ensure that the agent continues to explore, even after many training episodes.</a:t>
            </a:r>
          </a:p>
          <a:p>
            <a:pPr>
              <a:lnSpc>
                <a:spcPct val="115000"/>
              </a:lnSpc>
            </a:pPr>
            <a:endParaRPr lang="en-US" sz="1300"/>
          </a:p>
          <a:p>
            <a:pPr>
              <a:lnSpc>
                <a:spcPct val="115000"/>
              </a:lnSpc>
            </a:pPr>
            <a:r>
              <a:rPr lang="en-US" sz="1300"/>
              <a:t>The initial value of ε, the rate at which it decreases, and the minimum value are all parameters that control how a Q-Learning agent trains.</a:t>
            </a:r>
            <a:endParaRPr lang="fa-IR" sz="1300"/>
          </a:p>
        </p:txBody>
      </p:sp>
    </p:spTree>
    <p:extLst>
      <p:ext uri="{BB962C8B-B14F-4D97-AF65-F5344CB8AC3E}">
        <p14:creationId xmlns:p14="http://schemas.microsoft.com/office/powerpoint/2010/main" val="1159292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01646D-6F77-7E61-EC1A-22C7687740B4}"/>
              </a:ext>
            </a:extLst>
          </p:cNvPr>
          <p:cNvPicPr>
            <a:picLocks noChangeAspect="1"/>
          </p:cNvPicPr>
          <p:nvPr/>
        </p:nvPicPr>
        <p:blipFill>
          <a:blip r:embed="rId2"/>
          <a:stretch>
            <a:fillRect/>
          </a:stretch>
        </p:blipFill>
        <p:spPr>
          <a:xfrm>
            <a:off x="764501" y="167481"/>
            <a:ext cx="4020111" cy="428685"/>
          </a:xfrm>
          <a:prstGeom prst="rect">
            <a:avLst/>
          </a:prstGeom>
        </p:spPr>
      </p:pic>
      <p:pic>
        <p:nvPicPr>
          <p:cNvPr id="9" name="Picture 8">
            <a:extLst>
              <a:ext uri="{FF2B5EF4-FFF2-40B4-BE49-F238E27FC236}">
                <a16:creationId xmlns:a16="http://schemas.microsoft.com/office/drawing/2014/main" id="{38DF3496-D9ED-3129-3514-D4E36C600EA8}"/>
              </a:ext>
            </a:extLst>
          </p:cNvPr>
          <p:cNvPicPr>
            <a:picLocks noChangeAspect="1"/>
          </p:cNvPicPr>
          <p:nvPr/>
        </p:nvPicPr>
        <p:blipFill>
          <a:blip r:embed="rId3"/>
          <a:stretch>
            <a:fillRect/>
          </a:stretch>
        </p:blipFill>
        <p:spPr>
          <a:xfrm>
            <a:off x="764501" y="1008450"/>
            <a:ext cx="1143160" cy="323895"/>
          </a:xfrm>
          <a:prstGeom prst="rect">
            <a:avLst/>
          </a:prstGeom>
        </p:spPr>
      </p:pic>
      <p:pic>
        <p:nvPicPr>
          <p:cNvPr id="11" name="Picture 10">
            <a:extLst>
              <a:ext uri="{FF2B5EF4-FFF2-40B4-BE49-F238E27FC236}">
                <a16:creationId xmlns:a16="http://schemas.microsoft.com/office/drawing/2014/main" id="{6E5D4884-682C-62EC-BF09-39E31BB9CB29}"/>
              </a:ext>
            </a:extLst>
          </p:cNvPr>
          <p:cNvPicPr>
            <a:picLocks noChangeAspect="1"/>
          </p:cNvPicPr>
          <p:nvPr/>
        </p:nvPicPr>
        <p:blipFill>
          <a:blip r:embed="rId4"/>
          <a:stretch>
            <a:fillRect/>
          </a:stretch>
        </p:blipFill>
        <p:spPr>
          <a:xfrm>
            <a:off x="764501" y="1498669"/>
            <a:ext cx="5249008" cy="5191850"/>
          </a:xfrm>
          <a:prstGeom prst="rect">
            <a:avLst/>
          </a:prstGeom>
        </p:spPr>
      </p:pic>
      <p:pic>
        <p:nvPicPr>
          <p:cNvPr id="5" name="Picture 4">
            <a:extLst>
              <a:ext uri="{FF2B5EF4-FFF2-40B4-BE49-F238E27FC236}">
                <a16:creationId xmlns:a16="http://schemas.microsoft.com/office/drawing/2014/main" id="{1B5CE464-4E1F-2114-B9D6-C263B009B823}"/>
              </a:ext>
            </a:extLst>
          </p:cNvPr>
          <p:cNvPicPr>
            <a:picLocks noChangeAspect="1"/>
          </p:cNvPicPr>
          <p:nvPr/>
        </p:nvPicPr>
        <p:blipFill>
          <a:blip r:embed="rId5"/>
          <a:stretch>
            <a:fillRect/>
          </a:stretch>
        </p:blipFill>
        <p:spPr>
          <a:xfrm>
            <a:off x="8573360" y="2449945"/>
            <a:ext cx="1324160" cy="466790"/>
          </a:xfrm>
          <a:prstGeom prst="rect">
            <a:avLst/>
          </a:prstGeom>
        </p:spPr>
      </p:pic>
      <p:pic>
        <p:nvPicPr>
          <p:cNvPr id="2" name="Picture 1">
            <a:extLst>
              <a:ext uri="{FF2B5EF4-FFF2-40B4-BE49-F238E27FC236}">
                <a16:creationId xmlns:a16="http://schemas.microsoft.com/office/drawing/2014/main" id="{83185141-31A3-719D-8172-75249FDB34A0}"/>
              </a:ext>
            </a:extLst>
          </p:cNvPr>
          <p:cNvPicPr>
            <a:picLocks noChangeAspect="1"/>
          </p:cNvPicPr>
          <p:nvPr/>
        </p:nvPicPr>
        <p:blipFill>
          <a:blip r:embed="rId6"/>
          <a:stretch>
            <a:fillRect/>
          </a:stretch>
        </p:blipFill>
        <p:spPr>
          <a:xfrm>
            <a:off x="6544252" y="3225120"/>
            <a:ext cx="5382376" cy="981212"/>
          </a:xfrm>
          <a:prstGeom prst="rect">
            <a:avLst/>
          </a:prstGeom>
        </p:spPr>
      </p:pic>
    </p:spTree>
    <p:extLst>
      <p:ext uri="{BB962C8B-B14F-4D97-AF65-F5344CB8AC3E}">
        <p14:creationId xmlns:p14="http://schemas.microsoft.com/office/powerpoint/2010/main" val="2900524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4CC38-1A39-F4B3-B416-E3C1265D99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EEF88-BFE8-7B3F-9398-37908000BD0D}"/>
              </a:ext>
            </a:extLst>
          </p:cNvPr>
          <p:cNvSpPr>
            <a:spLocks noGrp="1"/>
          </p:cNvSpPr>
          <p:nvPr>
            <p:ph type="title"/>
          </p:nvPr>
        </p:nvSpPr>
        <p:spPr/>
        <p:txBody>
          <a:bodyPr/>
          <a:lstStyle/>
          <a:p>
            <a:endParaRPr lang="fa-IR"/>
          </a:p>
        </p:txBody>
      </p:sp>
      <p:sp>
        <p:nvSpPr>
          <p:cNvPr id="3" name="Content Placeholder 2">
            <a:extLst>
              <a:ext uri="{FF2B5EF4-FFF2-40B4-BE49-F238E27FC236}">
                <a16:creationId xmlns:a16="http://schemas.microsoft.com/office/drawing/2014/main" id="{02755159-C425-22CD-5E31-5F7A5D3AF563}"/>
              </a:ext>
            </a:extLst>
          </p:cNvPr>
          <p:cNvSpPr>
            <a:spLocks noGrp="1"/>
          </p:cNvSpPr>
          <p:nvPr>
            <p:ph idx="1"/>
          </p:nvPr>
        </p:nvSpPr>
        <p:spPr/>
        <p:txBody>
          <a:bodyPr/>
          <a:lstStyle/>
          <a:p>
            <a:r>
              <a:rPr lang="en-US" dirty="0"/>
              <a:t>When the warehouse robot is trained with the default options, the episode rewards seem to jump around randomly. The robot is not learning anything useful. This can indicate that the training algorithm is being too aggressive in how it updates the agent. Common ways to address this is to lower the learning rate or put a cap on the size of the gradient.</a:t>
            </a:r>
            <a:endParaRPr lang="fa-IR" dirty="0"/>
          </a:p>
        </p:txBody>
      </p:sp>
    </p:spTree>
    <p:extLst>
      <p:ext uri="{BB962C8B-B14F-4D97-AF65-F5344CB8AC3E}">
        <p14:creationId xmlns:p14="http://schemas.microsoft.com/office/powerpoint/2010/main" val="660456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A1D99-3D69-2522-666E-A930C000A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872F6B-8255-5279-B6CA-0CB0F3D026B9}"/>
              </a:ext>
            </a:extLst>
          </p:cNvPr>
          <p:cNvSpPr>
            <a:spLocks noGrp="1"/>
          </p:cNvSpPr>
          <p:nvPr>
            <p:ph type="title"/>
          </p:nvPr>
        </p:nvSpPr>
        <p:spPr>
          <a:xfrm>
            <a:off x="540000" y="540000"/>
            <a:ext cx="4500561" cy="5768725"/>
          </a:xfrm>
        </p:spPr>
        <p:txBody>
          <a:bodyPr anchor="t">
            <a:normAutofit/>
          </a:bodyPr>
          <a:lstStyle/>
          <a:p>
            <a:r>
              <a:rPr lang="en-US" sz="8800" b="0" i="0" dirty="0">
                <a:effectLst/>
                <a:latin typeface="futura-pt-n7"/>
              </a:rPr>
              <a:t>Actor-Critic Agents</a:t>
            </a:r>
            <a:br>
              <a:rPr lang="en-US" sz="8800" b="0" i="0" dirty="0">
                <a:effectLst/>
                <a:latin typeface="futura-pt-n7"/>
              </a:rPr>
            </a:br>
            <a:endParaRPr lang="fa-IR" sz="8800" dirty="0"/>
          </a:p>
        </p:txBody>
      </p:sp>
      <p:pic>
        <p:nvPicPr>
          <p:cNvPr id="6" name="Picture 5" descr="A chart of a variety of colors&#10;&#10;Description automatically generated with medium confidence">
            <a:extLst>
              <a:ext uri="{FF2B5EF4-FFF2-40B4-BE49-F238E27FC236}">
                <a16:creationId xmlns:a16="http://schemas.microsoft.com/office/drawing/2014/main" id="{0079F9EA-C510-7D8E-54FC-036AEAFAFA81}"/>
              </a:ext>
            </a:extLst>
          </p:cNvPr>
          <p:cNvPicPr>
            <a:picLocks noChangeAspect="1"/>
          </p:cNvPicPr>
          <p:nvPr/>
        </p:nvPicPr>
        <p:blipFill>
          <a:blip r:embed="rId2">
            <a:alphaModFix/>
          </a:blip>
          <a:stretch>
            <a:fillRect/>
          </a:stretch>
        </p:blipFill>
        <p:spPr>
          <a:xfrm>
            <a:off x="5232400" y="744792"/>
            <a:ext cx="6408735" cy="3140279"/>
          </a:xfrm>
          <a:prstGeom prst="rect">
            <a:avLst/>
          </a:prstGeom>
        </p:spPr>
      </p:pic>
      <p:sp>
        <p:nvSpPr>
          <p:cNvPr id="3" name="Content Placeholder 2">
            <a:extLst>
              <a:ext uri="{FF2B5EF4-FFF2-40B4-BE49-F238E27FC236}">
                <a16:creationId xmlns:a16="http://schemas.microsoft.com/office/drawing/2014/main" id="{3129B9DE-C908-0671-8FE0-F9D388D8F1D2}"/>
              </a:ext>
            </a:extLst>
          </p:cNvPr>
          <p:cNvSpPr>
            <a:spLocks noGrp="1"/>
          </p:cNvSpPr>
          <p:nvPr>
            <p:ph idx="1"/>
          </p:nvPr>
        </p:nvSpPr>
        <p:spPr>
          <a:xfrm>
            <a:off x="5232400" y="4304522"/>
            <a:ext cx="6408738" cy="2012178"/>
          </a:xfrm>
        </p:spPr>
        <p:txBody>
          <a:bodyPr anchor="b">
            <a:normAutofit/>
          </a:bodyPr>
          <a:lstStyle/>
          <a:p>
            <a:pPr>
              <a:lnSpc>
                <a:spcPct val="115000"/>
              </a:lnSpc>
            </a:pPr>
            <a:r>
              <a:rPr lang="en-US" sz="1400" b="0" i="0" dirty="0">
                <a:effectLst/>
                <a:latin typeface="Arial" panose="020B0604020202020204" pitchFamily="34" charset="0"/>
              </a:rPr>
              <a:t>There are various types of actor-critic agents, each using a particular architecture for the actor and critic networks. Unless you are building custom neural networks for your actors and critics, you do not need to worry about the different types of actors and critic networks. Typically, you will be able to create your agent by specifying just the observations and actions, resulting in an agent with default actor and critic networks chosen for you.</a:t>
            </a:r>
            <a:endParaRPr lang="fa-IR" sz="1400" dirty="0"/>
          </a:p>
        </p:txBody>
      </p:sp>
    </p:spTree>
    <p:extLst>
      <p:ext uri="{BB962C8B-B14F-4D97-AF65-F5344CB8AC3E}">
        <p14:creationId xmlns:p14="http://schemas.microsoft.com/office/powerpoint/2010/main" val="469290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9D9BC1-D8C1-896F-036E-5AEC95AF338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3" name="Rectangle 12">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1" name="Rectangle 20">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9" name="Rectangle 18">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1876707-446D-0440-17EB-33B580D9C81F}"/>
              </a:ext>
            </a:extLst>
          </p:cNvPr>
          <p:cNvSpPr>
            <a:spLocks noGrp="1"/>
          </p:cNvSpPr>
          <p:nvPr>
            <p:ph type="title"/>
          </p:nvPr>
        </p:nvSpPr>
        <p:spPr>
          <a:xfrm>
            <a:off x="7086315" y="545126"/>
            <a:ext cx="4554821" cy="2186096"/>
          </a:xfrm>
        </p:spPr>
        <p:txBody>
          <a:bodyPr anchor="t">
            <a:normAutofit/>
          </a:bodyPr>
          <a:lstStyle/>
          <a:p>
            <a:r>
              <a:rPr lang="en-US" sz="3300" b="0" i="0">
                <a:effectLst/>
                <a:latin typeface="futura-pt-n7"/>
              </a:rPr>
              <a:t>Deterministic Actor and Q-Value Critic</a:t>
            </a:r>
            <a:br>
              <a:rPr lang="en-US" sz="3300" b="0" i="0">
                <a:effectLst/>
                <a:latin typeface="futura-pt-n7"/>
              </a:rPr>
            </a:br>
            <a:br>
              <a:rPr lang="en-US" sz="3300" b="0" i="0">
                <a:effectLst/>
                <a:latin typeface="futura-pt-n7"/>
              </a:rPr>
            </a:br>
            <a:endParaRPr lang="fa-IR" sz="3300"/>
          </a:p>
        </p:txBody>
      </p:sp>
      <p:pic>
        <p:nvPicPr>
          <p:cNvPr id="5" name="Picture 4">
            <a:extLst>
              <a:ext uri="{FF2B5EF4-FFF2-40B4-BE49-F238E27FC236}">
                <a16:creationId xmlns:a16="http://schemas.microsoft.com/office/drawing/2014/main" id="{2B85FE4C-80D6-594B-5965-1F221B0F78FD}"/>
              </a:ext>
            </a:extLst>
          </p:cNvPr>
          <p:cNvPicPr>
            <a:picLocks noChangeAspect="1"/>
          </p:cNvPicPr>
          <p:nvPr/>
        </p:nvPicPr>
        <p:blipFill>
          <a:blip r:embed="rId2"/>
          <a:stretch>
            <a:fillRect/>
          </a:stretch>
        </p:blipFill>
        <p:spPr>
          <a:xfrm>
            <a:off x="540000" y="1390146"/>
            <a:ext cx="6049714" cy="4068433"/>
          </a:xfrm>
          <a:prstGeom prst="rect">
            <a:avLst/>
          </a:prstGeom>
        </p:spPr>
      </p:pic>
      <p:sp>
        <p:nvSpPr>
          <p:cNvPr id="3" name="Content Placeholder 2">
            <a:extLst>
              <a:ext uri="{FF2B5EF4-FFF2-40B4-BE49-F238E27FC236}">
                <a16:creationId xmlns:a16="http://schemas.microsoft.com/office/drawing/2014/main" id="{5F1C3E2D-3DC3-BF1C-4160-4DE5E3E72C59}"/>
              </a:ext>
            </a:extLst>
          </p:cNvPr>
          <p:cNvSpPr>
            <a:spLocks noGrp="1"/>
          </p:cNvSpPr>
          <p:nvPr>
            <p:ph idx="1"/>
          </p:nvPr>
        </p:nvSpPr>
        <p:spPr>
          <a:xfrm>
            <a:off x="7104063" y="2947121"/>
            <a:ext cx="4537073" cy="3361604"/>
          </a:xfrm>
        </p:spPr>
        <p:txBody>
          <a:bodyPr anchor="t">
            <a:normAutofit/>
          </a:bodyPr>
          <a:lstStyle/>
          <a:p>
            <a:pPr>
              <a:lnSpc>
                <a:spcPct val="115000"/>
              </a:lnSpc>
            </a:pPr>
            <a:r>
              <a:rPr lang="en-US" sz="1400" dirty="0"/>
              <a:t>The environment provides a reward to the agent, and the agent observes the new state of the environment.</a:t>
            </a:r>
          </a:p>
          <a:p>
            <a:pPr>
              <a:lnSpc>
                <a:spcPct val="115000"/>
              </a:lnSpc>
            </a:pPr>
            <a:endParaRPr lang="en-US" sz="1400" dirty="0"/>
          </a:p>
          <a:p>
            <a:pPr>
              <a:lnSpc>
                <a:spcPct val="115000"/>
              </a:lnSpc>
            </a:pPr>
            <a:r>
              <a:rPr lang="en-US" sz="1400" dirty="0"/>
              <a:t>The actor uses the new state to determine a new action. This action and the new state are passed to the critic, which determines the value. That is, the critic estimates how much reward the agent will receive in the future from this situation. Combining this with the observed reward gives an updated estimate of the value of being in the original state.</a:t>
            </a:r>
            <a:endParaRPr lang="fa-IR" sz="1400" dirty="0"/>
          </a:p>
        </p:txBody>
      </p:sp>
    </p:spTree>
    <p:extLst>
      <p:ext uri="{BB962C8B-B14F-4D97-AF65-F5344CB8AC3E}">
        <p14:creationId xmlns:p14="http://schemas.microsoft.com/office/powerpoint/2010/main" val="640077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19D79-27D1-1BF4-346B-EC1457CF8712}"/>
              </a:ext>
            </a:extLst>
          </p:cNvPr>
          <p:cNvSpPr>
            <a:spLocks noGrp="1"/>
          </p:cNvSpPr>
          <p:nvPr>
            <p:ph type="title"/>
          </p:nvPr>
        </p:nvSpPr>
        <p:spPr/>
        <p:txBody>
          <a:bodyPr/>
          <a:lstStyle/>
          <a:p>
            <a:r>
              <a:rPr lang="en-US" dirty="0"/>
              <a:t>Conclusion</a:t>
            </a:r>
            <a:endParaRPr lang="fa-IR" dirty="0"/>
          </a:p>
        </p:txBody>
      </p:sp>
      <p:sp>
        <p:nvSpPr>
          <p:cNvPr id="3" name="Content Placeholder 2">
            <a:extLst>
              <a:ext uri="{FF2B5EF4-FFF2-40B4-BE49-F238E27FC236}">
                <a16:creationId xmlns:a16="http://schemas.microsoft.com/office/drawing/2014/main" id="{3FD70F6E-AB6E-2C41-521E-2C2867DA5B6D}"/>
              </a:ext>
            </a:extLst>
          </p:cNvPr>
          <p:cNvSpPr>
            <a:spLocks noGrp="1"/>
          </p:cNvSpPr>
          <p:nvPr>
            <p:ph idx="1"/>
          </p:nvPr>
        </p:nvSpPr>
        <p:spPr/>
        <p:txBody>
          <a:bodyPr/>
          <a:lstStyle/>
          <a:p>
            <a:endParaRPr lang="fa-IR"/>
          </a:p>
        </p:txBody>
      </p:sp>
      <p:pic>
        <p:nvPicPr>
          <p:cNvPr id="2050" name="Picture 2" descr="MATLAB object icons with the functions that create them, organized into groups. Group 1 is 'Define Environment', containing rl*Spec (twice, once for the observations and once for the actions) and rlSimulinkEnvironment. Group 2 is 'Define Agent', containing rlOptimizerOptions, rl*AgentOptions, and rl*Agent. Group 3 is 'Train Agent', containing rlTrainingOptions and train. Group 4 is 'Verify Agent Behavior', containing rlSimulationOptions and sim. Arrows connect the various functions.">
            <a:extLst>
              <a:ext uri="{FF2B5EF4-FFF2-40B4-BE49-F238E27FC236}">
                <a16:creationId xmlns:a16="http://schemas.microsoft.com/office/drawing/2014/main" id="{65135FD2-7FE0-051A-BA69-5E292A642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9664" y="1710813"/>
            <a:ext cx="4306426" cy="42032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59A947C-235D-7332-3C53-3C4E5BD0B734}"/>
              </a:ext>
            </a:extLst>
          </p:cNvPr>
          <p:cNvPicPr>
            <a:picLocks noChangeAspect="1"/>
          </p:cNvPicPr>
          <p:nvPr/>
        </p:nvPicPr>
        <p:blipFill>
          <a:blip r:embed="rId3"/>
          <a:stretch>
            <a:fillRect/>
          </a:stretch>
        </p:blipFill>
        <p:spPr>
          <a:xfrm>
            <a:off x="212416" y="2349500"/>
            <a:ext cx="7247248" cy="3833192"/>
          </a:xfrm>
          <a:prstGeom prst="rect">
            <a:avLst/>
          </a:prstGeom>
        </p:spPr>
      </p:pic>
    </p:spTree>
    <p:extLst>
      <p:ext uri="{BB962C8B-B14F-4D97-AF65-F5344CB8AC3E}">
        <p14:creationId xmlns:p14="http://schemas.microsoft.com/office/powerpoint/2010/main" val="2887426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859252-145C-22BF-1DCC-3E0463FF9FFF}"/>
            </a:ext>
          </a:extLst>
        </p:cNvPr>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853E39E6-2A74-404E-B4BC-EEC89C01B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73" name="Group 11272">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1274" name="Rectangle 11273">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5" name="Oval 11274">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6" name="Oval 11275">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277" name="Group 11276">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1282" name="Rectangle 11281">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3" name="Rectangle 11282">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78" name="Group 11277">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1280" name="Rectangle 11279">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1" name="Rectangle 11280">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79" name="Rectangle 11278">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85" name="Rectangle 11284">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E29B94F-4508-6496-D9C5-0E43AC5B3134}"/>
              </a:ext>
            </a:extLst>
          </p:cNvPr>
          <p:cNvSpPr>
            <a:spLocks noGrp="1"/>
          </p:cNvSpPr>
          <p:nvPr>
            <p:ph type="title"/>
          </p:nvPr>
        </p:nvSpPr>
        <p:spPr>
          <a:xfrm>
            <a:off x="7086315" y="545126"/>
            <a:ext cx="4554821" cy="2186096"/>
          </a:xfrm>
        </p:spPr>
        <p:txBody>
          <a:bodyPr anchor="b">
            <a:normAutofit/>
          </a:bodyPr>
          <a:lstStyle/>
          <a:p>
            <a:r>
              <a:rPr lang="en-US" sz="4700"/>
              <a:t>Reinforcement Learning Designer</a:t>
            </a:r>
            <a:endParaRPr lang="fa-IR" sz="4700"/>
          </a:p>
        </p:txBody>
      </p:sp>
      <p:sp>
        <p:nvSpPr>
          <p:cNvPr id="11287" name="Freeform: Shape 11286">
            <a:extLst>
              <a:ext uri="{FF2B5EF4-FFF2-40B4-BE49-F238E27FC236}">
                <a16:creationId xmlns:a16="http://schemas.microsoft.com/office/drawing/2014/main" id="{2D253D93-3319-4E06-B75F-009AE70FC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266" name="Picture 2" descr="Screenshot of the RL Designer app, with the Import button highlighted, showing the ability to import an environment variable from the MATLAB workspace.">
            <a:extLst>
              <a:ext uri="{FF2B5EF4-FFF2-40B4-BE49-F238E27FC236}">
                <a16:creationId xmlns:a16="http://schemas.microsoft.com/office/drawing/2014/main" id="{08604B03-3B80-E207-1AA3-9C7F1E4B7D9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776" y="1642368"/>
            <a:ext cx="5353200" cy="35732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9992810-60E6-8A3A-F08A-2585A3194591}"/>
              </a:ext>
            </a:extLst>
          </p:cNvPr>
          <p:cNvSpPr>
            <a:spLocks noGrp="1"/>
          </p:cNvSpPr>
          <p:nvPr>
            <p:ph idx="1"/>
          </p:nvPr>
        </p:nvSpPr>
        <p:spPr>
          <a:xfrm>
            <a:off x="7104063" y="2947121"/>
            <a:ext cx="4537073" cy="3361604"/>
          </a:xfrm>
        </p:spPr>
        <p:txBody>
          <a:bodyPr anchor="t">
            <a:normAutofit/>
          </a:bodyPr>
          <a:lstStyle/>
          <a:p>
            <a:r>
              <a:rPr lang="en-US" dirty="0"/>
              <a:t>Rather than do everything programmatically, you can also build and train agents in the Reinforcement Learning Designer, which you can start from the Apps tab in the MATLAB toolstrip.</a:t>
            </a:r>
          </a:p>
          <a:p>
            <a:r>
              <a:rPr lang="en-US" dirty="0"/>
              <a:t>You can import agent and environment variables from the MATLAB workspace.</a:t>
            </a:r>
            <a:endParaRPr lang="fa-IR" dirty="0"/>
          </a:p>
        </p:txBody>
      </p:sp>
    </p:spTree>
    <p:extLst>
      <p:ext uri="{BB962C8B-B14F-4D97-AF65-F5344CB8AC3E}">
        <p14:creationId xmlns:p14="http://schemas.microsoft.com/office/powerpoint/2010/main" val="2151200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BE8277-D91B-5DFE-359D-8E4D18007BE2}"/>
            </a:ext>
          </a:extLst>
        </p:cNvPr>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853E39E6-2A74-404E-B4BC-EEC89C01B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297" name="Group 12296">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2298" name="Rectangle 12297">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9" name="Oval 12298">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0" name="Oval 12299">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01" name="Group 12300">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2306" name="Rectangle 12305">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7" name="Rectangle 12306">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02" name="Group 12301">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2304" name="Rectangle 12303">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5" name="Rectangle 12304">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303" name="Rectangle 12302">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309" name="Rectangle 12308">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2191031-1E2F-D34C-0599-F265583B4267}"/>
              </a:ext>
            </a:extLst>
          </p:cNvPr>
          <p:cNvSpPr>
            <a:spLocks noGrp="1"/>
          </p:cNvSpPr>
          <p:nvPr>
            <p:ph type="title"/>
          </p:nvPr>
        </p:nvSpPr>
        <p:spPr>
          <a:xfrm>
            <a:off x="7086315" y="545126"/>
            <a:ext cx="4554821" cy="2186096"/>
          </a:xfrm>
        </p:spPr>
        <p:txBody>
          <a:bodyPr anchor="b">
            <a:normAutofit/>
          </a:bodyPr>
          <a:lstStyle/>
          <a:p>
            <a:r>
              <a:rPr lang="en-US" sz="4700"/>
              <a:t>Reinforcement Learning Designer</a:t>
            </a:r>
            <a:endParaRPr lang="fa-IR" sz="4700"/>
          </a:p>
        </p:txBody>
      </p:sp>
      <p:sp>
        <p:nvSpPr>
          <p:cNvPr id="12311" name="Freeform: Shape 12310">
            <a:extLst>
              <a:ext uri="{FF2B5EF4-FFF2-40B4-BE49-F238E27FC236}">
                <a16:creationId xmlns:a16="http://schemas.microsoft.com/office/drawing/2014/main" id="{2D253D93-3319-4E06-B75F-009AE70FC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290" name="Picture 2" descr="The New Agent button is highlighted. In the Create Agent dialog, the options to choose an algorithm and set its parameters are highlighted.">
            <a:extLst>
              <a:ext uri="{FF2B5EF4-FFF2-40B4-BE49-F238E27FC236}">
                <a16:creationId xmlns:a16="http://schemas.microsoft.com/office/drawing/2014/main" id="{D5093EF8-9386-6DA5-7B99-72E49076D8A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776" y="1642368"/>
            <a:ext cx="5353200" cy="35732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AFBBE01-1DAC-C5F9-BAB3-DF5013980A13}"/>
              </a:ext>
            </a:extLst>
          </p:cNvPr>
          <p:cNvSpPr>
            <a:spLocks noGrp="1"/>
          </p:cNvSpPr>
          <p:nvPr>
            <p:ph idx="1"/>
          </p:nvPr>
        </p:nvSpPr>
        <p:spPr>
          <a:xfrm>
            <a:off x="7104063" y="2947121"/>
            <a:ext cx="4537073" cy="3361604"/>
          </a:xfrm>
        </p:spPr>
        <p:txBody>
          <a:bodyPr anchor="t">
            <a:normAutofit/>
          </a:bodyPr>
          <a:lstStyle/>
          <a:p>
            <a:r>
              <a:rPr lang="en-US" dirty="0"/>
              <a:t>You can import agent and environment variables from the MATLAB workspace. You can create new agents directly in the app. The Compatible algorithm menu lists only the types of agents that are valid for your environment.</a:t>
            </a:r>
            <a:endParaRPr lang="fa-IR" dirty="0"/>
          </a:p>
        </p:txBody>
      </p:sp>
    </p:spTree>
    <p:extLst>
      <p:ext uri="{BB962C8B-B14F-4D97-AF65-F5344CB8AC3E}">
        <p14:creationId xmlns:p14="http://schemas.microsoft.com/office/powerpoint/2010/main" val="4032899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D3D74A-1CC0-8544-02CB-BBCA9E3A6CB2}"/>
            </a:ext>
          </a:extLst>
        </p:cNvPr>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853E39E6-2A74-404E-B4BC-EEC89C01B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21" name="Group 13320">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3322" name="Rectangle 13321">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3" name="Oval 13322">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4" name="Oval 13323">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325" name="Group 13324">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3330" name="Rectangle 13329">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31" name="Rectangle 13330">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26" name="Group 13325">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3328" name="Rectangle 13327">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9" name="Rectangle 13328">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27" name="Rectangle 13326">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33" name="Rectangle 13332">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939D94C6-41C9-63C5-4016-6D86895D7801}"/>
              </a:ext>
            </a:extLst>
          </p:cNvPr>
          <p:cNvSpPr>
            <a:spLocks noGrp="1"/>
          </p:cNvSpPr>
          <p:nvPr>
            <p:ph type="title"/>
          </p:nvPr>
        </p:nvSpPr>
        <p:spPr>
          <a:xfrm>
            <a:off x="7086315" y="545126"/>
            <a:ext cx="4554821" cy="2186096"/>
          </a:xfrm>
        </p:spPr>
        <p:txBody>
          <a:bodyPr anchor="b">
            <a:normAutofit/>
          </a:bodyPr>
          <a:lstStyle/>
          <a:p>
            <a:r>
              <a:rPr lang="en-US" sz="4700"/>
              <a:t>Reinforcement Learning Designer</a:t>
            </a:r>
            <a:endParaRPr lang="fa-IR" sz="4700"/>
          </a:p>
        </p:txBody>
      </p:sp>
      <p:sp>
        <p:nvSpPr>
          <p:cNvPr id="13335" name="Freeform: Shape 13334">
            <a:extLst>
              <a:ext uri="{FF2B5EF4-FFF2-40B4-BE49-F238E27FC236}">
                <a16:creationId xmlns:a16="http://schemas.microsoft.com/office/drawing/2014/main" id="{2D253D93-3319-4E06-B75F-009AE70FC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44576" cy="6858000"/>
          </a:xfrm>
          <a:custGeom>
            <a:avLst/>
            <a:gdLst>
              <a:gd name="connsiteX0" fmla="*/ 0 w 6444576"/>
              <a:gd name="connsiteY0" fmla="*/ 0 h 6858000"/>
              <a:gd name="connsiteX1" fmla="*/ 6444576 w 6444576"/>
              <a:gd name="connsiteY1" fmla="*/ 0 h 6858000"/>
              <a:gd name="connsiteX2" fmla="*/ 6444576 w 6444576"/>
              <a:gd name="connsiteY2" fmla="*/ 6858000 h 6858000"/>
              <a:gd name="connsiteX3" fmla="*/ 0 w 64445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44576" h="6858000">
                <a:moveTo>
                  <a:pt x="0" y="0"/>
                </a:moveTo>
                <a:lnTo>
                  <a:pt x="6444576" y="0"/>
                </a:lnTo>
                <a:lnTo>
                  <a:pt x="6444576"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The app now has a panel for the agent, in which you can set options. The agent's sample time and discount factor options are highlighted, along with the critic learning options. The Train button in the app toolstrip is also highlighted.">
            <a:extLst>
              <a:ext uri="{FF2B5EF4-FFF2-40B4-BE49-F238E27FC236}">
                <a16:creationId xmlns:a16="http://schemas.microsoft.com/office/drawing/2014/main" id="{9067D25D-9A7C-0451-59B1-398FD207640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776" y="1642368"/>
            <a:ext cx="5353200" cy="35732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7125460-F912-F002-38E8-17C69CF45F58}"/>
              </a:ext>
            </a:extLst>
          </p:cNvPr>
          <p:cNvSpPr>
            <a:spLocks noGrp="1"/>
          </p:cNvSpPr>
          <p:nvPr>
            <p:ph idx="1"/>
          </p:nvPr>
        </p:nvSpPr>
        <p:spPr>
          <a:xfrm>
            <a:off x="7104063" y="2947121"/>
            <a:ext cx="4537073" cy="3361604"/>
          </a:xfrm>
        </p:spPr>
        <p:txBody>
          <a:bodyPr anchor="t">
            <a:normAutofit/>
          </a:bodyPr>
          <a:lstStyle/>
          <a:p>
            <a:r>
              <a:rPr lang="en-US" dirty="0"/>
              <a:t>Once you have an agent, you can set the options, including those for the actor and critic. Once you are satisfied with your settings for the agent, click Train.</a:t>
            </a:r>
            <a:endParaRPr lang="fa-IR" dirty="0"/>
          </a:p>
        </p:txBody>
      </p:sp>
    </p:spTree>
    <p:extLst>
      <p:ext uri="{BB962C8B-B14F-4D97-AF65-F5344CB8AC3E}">
        <p14:creationId xmlns:p14="http://schemas.microsoft.com/office/powerpoint/2010/main" val="3134716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FEF193-F7EA-9170-530B-3FB6BB013B6D}"/>
            </a:ext>
          </a:extLst>
        </p:cNvPr>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45" name="Group 14344">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4346" name="Rectangle 14345">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7" name="Oval 14346">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8" name="Oval 14347">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349" name="Group 14348">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4354" name="Rectangle 14353">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5" name="Rectangle 14354">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50" name="Group 14349">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4352" name="Rectangle 14351">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53" name="Rectangle 14352">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351" name="Rectangle 14350">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357" name="Rectangle 14356">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A46EBA5-DA45-718D-18B8-CA2DDE2BC788}"/>
              </a:ext>
            </a:extLst>
          </p:cNvPr>
          <p:cNvSpPr>
            <a:spLocks noGrp="1"/>
          </p:cNvSpPr>
          <p:nvPr>
            <p:ph type="title"/>
          </p:nvPr>
        </p:nvSpPr>
        <p:spPr>
          <a:xfrm>
            <a:off x="7086315" y="545126"/>
            <a:ext cx="4554821" cy="2186096"/>
          </a:xfrm>
        </p:spPr>
        <p:txBody>
          <a:bodyPr anchor="t">
            <a:normAutofit/>
          </a:bodyPr>
          <a:lstStyle/>
          <a:p>
            <a:r>
              <a:rPr lang="en-US" sz="4700"/>
              <a:t>Reinforcement Learning Designer</a:t>
            </a:r>
            <a:endParaRPr lang="fa-IR" sz="4700"/>
          </a:p>
        </p:txBody>
      </p:sp>
      <p:pic>
        <p:nvPicPr>
          <p:cNvPr id="14338" name="Picture 2" descr="The app toolstrip now shows the Train tab, which includes the training options and Train button, which are highlighted.">
            <a:extLst>
              <a:ext uri="{FF2B5EF4-FFF2-40B4-BE49-F238E27FC236}">
                <a16:creationId xmlns:a16="http://schemas.microsoft.com/office/drawing/2014/main" id="{A2E06BDA-5064-0138-5C90-DE273E67CF2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000" y="1405269"/>
            <a:ext cx="6049714" cy="403818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9888438-FB60-E096-D7F0-70125F42D2EA}"/>
              </a:ext>
            </a:extLst>
          </p:cNvPr>
          <p:cNvSpPr>
            <a:spLocks noGrp="1"/>
          </p:cNvSpPr>
          <p:nvPr>
            <p:ph idx="1"/>
          </p:nvPr>
        </p:nvSpPr>
        <p:spPr>
          <a:xfrm>
            <a:off x="7104063" y="2947121"/>
            <a:ext cx="4537073" cy="3361604"/>
          </a:xfrm>
        </p:spPr>
        <p:txBody>
          <a:bodyPr anchor="t">
            <a:normAutofit/>
          </a:bodyPr>
          <a:lstStyle/>
          <a:p>
            <a:r>
              <a:rPr lang="en-US" dirty="0"/>
              <a:t>You can set options and start training.</a:t>
            </a:r>
            <a:endParaRPr lang="fa-IR" dirty="0"/>
          </a:p>
        </p:txBody>
      </p:sp>
    </p:spTree>
    <p:extLst>
      <p:ext uri="{BB962C8B-B14F-4D97-AF65-F5344CB8AC3E}">
        <p14:creationId xmlns:p14="http://schemas.microsoft.com/office/powerpoint/2010/main" val="3145459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7B934E-CDEC-2A78-65ED-75640AC062BD}"/>
            </a:ext>
          </a:extLst>
        </p:cNvPr>
        <p:cNvGrpSpPr/>
        <p:nvPr/>
      </p:nvGrpSpPr>
      <p:grpSpPr>
        <a:xfrm>
          <a:off x="0" y="0"/>
          <a:ext cx="0" cy="0"/>
          <a:chOff x="0" y="0"/>
          <a:chExt cx="0" cy="0"/>
        </a:xfrm>
      </p:grpSpPr>
      <p:sp useBgFill="1">
        <p:nvSpPr>
          <p:cNvPr id="15367" name="Rectangle 15366">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69" name="Group 15368">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5370" name="Rectangle 15369">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1" name="Oval 15370">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2" name="Oval 15371">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373" name="Group 15372">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5378" name="Rectangle 15377">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9" name="Rectangle 15378">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74" name="Group 15373">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5376" name="Rectangle 15375">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7" name="Rectangle 15376">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75" name="Rectangle 15374">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81" name="Rectangle 15380">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570A2570-FA0C-7AF0-6843-0F68F6E69830}"/>
              </a:ext>
            </a:extLst>
          </p:cNvPr>
          <p:cNvSpPr>
            <a:spLocks noGrp="1"/>
          </p:cNvSpPr>
          <p:nvPr>
            <p:ph type="title"/>
          </p:nvPr>
        </p:nvSpPr>
        <p:spPr>
          <a:xfrm>
            <a:off x="7086315" y="545126"/>
            <a:ext cx="4554821" cy="2186096"/>
          </a:xfrm>
        </p:spPr>
        <p:txBody>
          <a:bodyPr anchor="t">
            <a:normAutofit/>
          </a:bodyPr>
          <a:lstStyle/>
          <a:p>
            <a:r>
              <a:rPr lang="en-US" sz="4700"/>
              <a:t>Reinforcement Learning Designer</a:t>
            </a:r>
            <a:endParaRPr lang="fa-IR" sz="4700"/>
          </a:p>
        </p:txBody>
      </p:sp>
      <p:pic>
        <p:nvPicPr>
          <p:cNvPr id="15362" name="Picture 2" descr="The app toolstrip now shows the Simulate tab. A new agent, called agent_Trained, is now in the Agents panel of the app. This agent is selected in the options in the toolstrip. This and other simulation options are highlighted.">
            <a:extLst>
              <a:ext uri="{FF2B5EF4-FFF2-40B4-BE49-F238E27FC236}">
                <a16:creationId xmlns:a16="http://schemas.microsoft.com/office/drawing/2014/main" id="{1473FEE0-AA30-9432-DDD0-EF25429E165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000" y="1405269"/>
            <a:ext cx="6049714" cy="403818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97EC4585-8FE5-B750-CF22-BCC12CB64393}"/>
              </a:ext>
            </a:extLst>
          </p:cNvPr>
          <p:cNvSpPr>
            <a:spLocks noGrp="1"/>
          </p:cNvSpPr>
          <p:nvPr>
            <p:ph idx="1"/>
          </p:nvPr>
        </p:nvSpPr>
        <p:spPr>
          <a:xfrm>
            <a:off x="7104063" y="2947121"/>
            <a:ext cx="4537073" cy="3361604"/>
          </a:xfrm>
        </p:spPr>
        <p:txBody>
          <a:bodyPr anchor="t">
            <a:normAutofit/>
          </a:bodyPr>
          <a:lstStyle/>
          <a:p>
            <a:pPr fontAlgn="base"/>
            <a:r>
              <a:rPr lang="en-US" b="0" i="0" dirty="0">
                <a:effectLst/>
                <a:latin typeface="Arial" panose="020B0604020202020204" pitchFamily="34" charset="0"/>
              </a:rPr>
              <a:t>Once training is complete, you can simulate with the trained agent to verify its behavior.</a:t>
            </a:r>
          </a:p>
          <a:p>
            <a:endParaRPr lang="fa-IR" dirty="0"/>
          </a:p>
        </p:txBody>
      </p:sp>
    </p:spTree>
    <p:extLst>
      <p:ext uri="{BB962C8B-B14F-4D97-AF65-F5344CB8AC3E}">
        <p14:creationId xmlns:p14="http://schemas.microsoft.com/office/powerpoint/2010/main" val="33540062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EAB28E3-20D3-EC4C-9050-45412E5D1B92}"/>
            </a:ext>
          </a:extLst>
        </p:cNvPr>
        <p:cNvGrpSpPr/>
        <p:nvPr/>
      </p:nvGrpSpPr>
      <p:grpSpPr>
        <a:xfrm>
          <a:off x="0" y="0"/>
          <a:ext cx="0" cy="0"/>
          <a:chOff x="0" y="0"/>
          <a:chExt cx="0" cy="0"/>
        </a:xfrm>
      </p:grpSpPr>
      <p:sp useBgFill="1">
        <p:nvSpPr>
          <p:cNvPr id="17415" name="Rectangle 17414">
            <a:extLst>
              <a:ext uri="{FF2B5EF4-FFF2-40B4-BE49-F238E27FC236}">
                <a16:creationId xmlns:a16="http://schemas.microsoft.com/office/drawing/2014/main" id="{7D2FD795-8DF5-44F0-8664-4D8F626D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417" name="Group 17416">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7418" name="Rectangle 17417">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9" name="Oval 17418">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0" name="Oval 17419">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421" name="Group 17420">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7426" name="Rectangle 17425">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7" name="Rectangle 17426">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22" name="Group 17421">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424" name="Rectangle 17423">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25" name="Rectangle 17424">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423" name="Rectangle 17422">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429" name="Rectangle 17428">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26D51BF-389D-A7F9-B6D6-B39E18DD4191}"/>
              </a:ext>
            </a:extLst>
          </p:cNvPr>
          <p:cNvSpPr>
            <a:spLocks noGrp="1"/>
          </p:cNvSpPr>
          <p:nvPr>
            <p:ph type="title"/>
          </p:nvPr>
        </p:nvSpPr>
        <p:spPr>
          <a:xfrm>
            <a:off x="7086315" y="545126"/>
            <a:ext cx="4554821" cy="2186096"/>
          </a:xfrm>
        </p:spPr>
        <p:txBody>
          <a:bodyPr anchor="t">
            <a:normAutofit/>
          </a:bodyPr>
          <a:lstStyle/>
          <a:p>
            <a:r>
              <a:rPr lang="en-US" sz="4700"/>
              <a:t>Reinforcement Learning Designer</a:t>
            </a:r>
            <a:endParaRPr lang="fa-IR" sz="4700"/>
          </a:p>
        </p:txBody>
      </p:sp>
      <p:pic>
        <p:nvPicPr>
          <p:cNvPr id="17410" name="Picture 2" descr="The app shows the simulation results as a bar chart of episode rewards. The Inspect Simulation Data button is highlighted.">
            <a:extLst>
              <a:ext uri="{FF2B5EF4-FFF2-40B4-BE49-F238E27FC236}">
                <a16:creationId xmlns:a16="http://schemas.microsoft.com/office/drawing/2014/main" id="{2B93D726-6FF7-A225-7503-3B2B76E25BE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000" y="1405269"/>
            <a:ext cx="6049714" cy="403818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598B54CE-B559-74BF-1CCE-ABD1796F7D14}"/>
              </a:ext>
            </a:extLst>
          </p:cNvPr>
          <p:cNvSpPr>
            <a:spLocks noGrp="1"/>
          </p:cNvSpPr>
          <p:nvPr>
            <p:ph idx="1"/>
          </p:nvPr>
        </p:nvSpPr>
        <p:spPr>
          <a:xfrm>
            <a:off x="7104063" y="2947121"/>
            <a:ext cx="4537073" cy="3361604"/>
          </a:xfrm>
        </p:spPr>
        <p:txBody>
          <a:bodyPr anchor="t">
            <a:normAutofit/>
          </a:bodyPr>
          <a:lstStyle/>
          <a:p>
            <a:r>
              <a:rPr lang="en-US" dirty="0"/>
              <a:t>You can see a summary of the simulation results or look in detail at individual simulations to see the observations, actions, and rewards.</a:t>
            </a:r>
            <a:endParaRPr lang="fa-IR" dirty="0"/>
          </a:p>
        </p:txBody>
      </p:sp>
    </p:spTree>
    <p:extLst>
      <p:ext uri="{BB962C8B-B14F-4D97-AF65-F5344CB8AC3E}">
        <p14:creationId xmlns:p14="http://schemas.microsoft.com/office/powerpoint/2010/main" val="883109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032D2F-6C72-2860-0315-FE9F2486DC9D}"/>
              </a:ext>
            </a:extLst>
          </p:cNvPr>
          <p:cNvPicPr>
            <a:picLocks noChangeAspect="1"/>
          </p:cNvPicPr>
          <p:nvPr/>
        </p:nvPicPr>
        <p:blipFill>
          <a:blip r:embed="rId2"/>
          <a:stretch>
            <a:fillRect/>
          </a:stretch>
        </p:blipFill>
        <p:spPr>
          <a:xfrm>
            <a:off x="1690072" y="619030"/>
            <a:ext cx="8811855" cy="1352739"/>
          </a:xfrm>
          <a:prstGeom prst="rect">
            <a:avLst/>
          </a:prstGeom>
        </p:spPr>
      </p:pic>
      <p:pic>
        <p:nvPicPr>
          <p:cNvPr id="7" name="Picture 6">
            <a:extLst>
              <a:ext uri="{FF2B5EF4-FFF2-40B4-BE49-F238E27FC236}">
                <a16:creationId xmlns:a16="http://schemas.microsoft.com/office/drawing/2014/main" id="{8ADA4F66-53F4-4746-CE6E-0F4DD586B8B9}"/>
              </a:ext>
            </a:extLst>
          </p:cNvPr>
          <p:cNvPicPr>
            <a:picLocks noChangeAspect="1"/>
          </p:cNvPicPr>
          <p:nvPr/>
        </p:nvPicPr>
        <p:blipFill>
          <a:blip r:embed="rId3"/>
          <a:stretch>
            <a:fillRect/>
          </a:stretch>
        </p:blipFill>
        <p:spPr>
          <a:xfrm>
            <a:off x="1518598" y="2819315"/>
            <a:ext cx="9154803" cy="1219370"/>
          </a:xfrm>
          <a:prstGeom prst="rect">
            <a:avLst/>
          </a:prstGeom>
        </p:spPr>
      </p:pic>
    </p:spTree>
    <p:extLst>
      <p:ext uri="{BB962C8B-B14F-4D97-AF65-F5344CB8AC3E}">
        <p14:creationId xmlns:p14="http://schemas.microsoft.com/office/powerpoint/2010/main" val="2835181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F21336-BA9C-142B-8FB9-7D2A2B2A64EA}"/>
              </a:ext>
            </a:extLst>
          </p:cNvPr>
          <p:cNvPicPr>
            <a:picLocks noChangeAspect="1"/>
          </p:cNvPicPr>
          <p:nvPr/>
        </p:nvPicPr>
        <p:blipFill>
          <a:blip r:embed="rId2"/>
          <a:stretch>
            <a:fillRect/>
          </a:stretch>
        </p:blipFill>
        <p:spPr>
          <a:xfrm>
            <a:off x="2099705" y="390101"/>
            <a:ext cx="7992590" cy="6077798"/>
          </a:xfrm>
          <a:prstGeom prst="rect">
            <a:avLst/>
          </a:prstGeom>
        </p:spPr>
      </p:pic>
    </p:spTree>
    <p:extLst>
      <p:ext uri="{BB962C8B-B14F-4D97-AF65-F5344CB8AC3E}">
        <p14:creationId xmlns:p14="http://schemas.microsoft.com/office/powerpoint/2010/main" val="219929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69F2F0-3426-D361-C17D-245D46EAFDD3}"/>
              </a:ext>
            </a:extLst>
          </p:cNvPr>
          <p:cNvPicPr>
            <a:picLocks noChangeAspect="1"/>
          </p:cNvPicPr>
          <p:nvPr/>
        </p:nvPicPr>
        <p:blipFill>
          <a:blip r:embed="rId2"/>
          <a:stretch>
            <a:fillRect/>
          </a:stretch>
        </p:blipFill>
        <p:spPr>
          <a:xfrm>
            <a:off x="2847521" y="393105"/>
            <a:ext cx="6496957" cy="447737"/>
          </a:xfrm>
          <a:prstGeom prst="rect">
            <a:avLst/>
          </a:prstGeom>
        </p:spPr>
      </p:pic>
      <p:pic>
        <p:nvPicPr>
          <p:cNvPr id="7" name="Picture 6">
            <a:extLst>
              <a:ext uri="{FF2B5EF4-FFF2-40B4-BE49-F238E27FC236}">
                <a16:creationId xmlns:a16="http://schemas.microsoft.com/office/drawing/2014/main" id="{50ECC8BF-DCE9-02E0-91F1-D789A8F54D7B}"/>
              </a:ext>
            </a:extLst>
          </p:cNvPr>
          <p:cNvPicPr>
            <a:picLocks noChangeAspect="1"/>
          </p:cNvPicPr>
          <p:nvPr/>
        </p:nvPicPr>
        <p:blipFill>
          <a:blip r:embed="rId3"/>
          <a:stretch>
            <a:fillRect/>
          </a:stretch>
        </p:blipFill>
        <p:spPr>
          <a:xfrm>
            <a:off x="1256623" y="1185629"/>
            <a:ext cx="9678751" cy="1124107"/>
          </a:xfrm>
          <a:prstGeom prst="rect">
            <a:avLst/>
          </a:prstGeom>
        </p:spPr>
      </p:pic>
      <p:pic>
        <p:nvPicPr>
          <p:cNvPr id="9" name="Picture 8">
            <a:extLst>
              <a:ext uri="{FF2B5EF4-FFF2-40B4-BE49-F238E27FC236}">
                <a16:creationId xmlns:a16="http://schemas.microsoft.com/office/drawing/2014/main" id="{92A2FB28-16C3-CB68-9484-83ED9A9D738F}"/>
              </a:ext>
            </a:extLst>
          </p:cNvPr>
          <p:cNvPicPr>
            <a:picLocks noChangeAspect="1"/>
          </p:cNvPicPr>
          <p:nvPr/>
        </p:nvPicPr>
        <p:blipFill>
          <a:blip r:embed="rId4"/>
          <a:stretch>
            <a:fillRect/>
          </a:stretch>
        </p:blipFill>
        <p:spPr>
          <a:xfrm>
            <a:off x="1447149" y="3076526"/>
            <a:ext cx="9297698" cy="704948"/>
          </a:xfrm>
          <a:prstGeom prst="rect">
            <a:avLst/>
          </a:prstGeom>
        </p:spPr>
      </p:pic>
      <p:pic>
        <p:nvPicPr>
          <p:cNvPr id="11" name="Picture 10">
            <a:extLst>
              <a:ext uri="{FF2B5EF4-FFF2-40B4-BE49-F238E27FC236}">
                <a16:creationId xmlns:a16="http://schemas.microsoft.com/office/drawing/2014/main" id="{9FCB0B14-DBC3-F48F-0B62-1DAB396A584F}"/>
              </a:ext>
            </a:extLst>
          </p:cNvPr>
          <p:cNvPicPr>
            <a:picLocks noChangeAspect="1"/>
          </p:cNvPicPr>
          <p:nvPr/>
        </p:nvPicPr>
        <p:blipFill>
          <a:blip r:embed="rId5"/>
          <a:stretch>
            <a:fillRect/>
          </a:stretch>
        </p:blipFill>
        <p:spPr>
          <a:xfrm>
            <a:off x="1447149" y="4420444"/>
            <a:ext cx="9278645" cy="419158"/>
          </a:xfrm>
          <a:prstGeom prst="rect">
            <a:avLst/>
          </a:prstGeom>
        </p:spPr>
      </p:pic>
    </p:spTree>
    <p:extLst>
      <p:ext uri="{BB962C8B-B14F-4D97-AF65-F5344CB8AC3E}">
        <p14:creationId xmlns:p14="http://schemas.microsoft.com/office/powerpoint/2010/main" val="773229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C3E0F0-C329-780F-4AC4-81C3B5F4F7D2}"/>
              </a:ext>
            </a:extLst>
          </p:cNvPr>
          <p:cNvPicPr>
            <a:picLocks noChangeAspect="1"/>
          </p:cNvPicPr>
          <p:nvPr/>
        </p:nvPicPr>
        <p:blipFill>
          <a:blip r:embed="rId2"/>
          <a:stretch>
            <a:fillRect/>
          </a:stretch>
        </p:blipFill>
        <p:spPr>
          <a:xfrm>
            <a:off x="4444355" y="263450"/>
            <a:ext cx="3303290" cy="542795"/>
          </a:xfrm>
          <a:prstGeom prst="rect">
            <a:avLst/>
          </a:prstGeom>
        </p:spPr>
      </p:pic>
      <p:pic>
        <p:nvPicPr>
          <p:cNvPr id="7" name="Picture 6">
            <a:extLst>
              <a:ext uri="{FF2B5EF4-FFF2-40B4-BE49-F238E27FC236}">
                <a16:creationId xmlns:a16="http://schemas.microsoft.com/office/drawing/2014/main" id="{8EA0B9ED-4D4C-12C9-922E-82DDF135A752}"/>
              </a:ext>
            </a:extLst>
          </p:cNvPr>
          <p:cNvPicPr>
            <a:picLocks noChangeAspect="1"/>
          </p:cNvPicPr>
          <p:nvPr/>
        </p:nvPicPr>
        <p:blipFill>
          <a:blip r:embed="rId3"/>
          <a:stretch>
            <a:fillRect/>
          </a:stretch>
        </p:blipFill>
        <p:spPr>
          <a:xfrm>
            <a:off x="455976" y="1003436"/>
            <a:ext cx="11280047" cy="4851127"/>
          </a:xfrm>
          <a:prstGeom prst="rect">
            <a:avLst/>
          </a:prstGeom>
        </p:spPr>
      </p:pic>
    </p:spTree>
    <p:extLst>
      <p:ext uri="{BB962C8B-B14F-4D97-AF65-F5344CB8AC3E}">
        <p14:creationId xmlns:p14="http://schemas.microsoft.com/office/powerpoint/2010/main" val="2878940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ED8CEC-862C-BA27-E386-3A9B3611F0BE}"/>
              </a:ext>
            </a:extLst>
          </p:cNvPr>
          <p:cNvPicPr>
            <a:picLocks noChangeAspect="1"/>
          </p:cNvPicPr>
          <p:nvPr/>
        </p:nvPicPr>
        <p:blipFill>
          <a:blip r:embed="rId2"/>
          <a:stretch>
            <a:fillRect/>
          </a:stretch>
        </p:blipFill>
        <p:spPr>
          <a:xfrm>
            <a:off x="4524155" y="191697"/>
            <a:ext cx="3143689" cy="457264"/>
          </a:xfrm>
          <a:prstGeom prst="rect">
            <a:avLst/>
          </a:prstGeom>
        </p:spPr>
      </p:pic>
      <p:pic>
        <p:nvPicPr>
          <p:cNvPr id="7" name="Picture 6">
            <a:extLst>
              <a:ext uri="{FF2B5EF4-FFF2-40B4-BE49-F238E27FC236}">
                <a16:creationId xmlns:a16="http://schemas.microsoft.com/office/drawing/2014/main" id="{F2E04938-7AFE-87A4-4098-FFB0CA904340}"/>
              </a:ext>
            </a:extLst>
          </p:cNvPr>
          <p:cNvPicPr>
            <a:picLocks noChangeAspect="1"/>
          </p:cNvPicPr>
          <p:nvPr/>
        </p:nvPicPr>
        <p:blipFill>
          <a:blip r:embed="rId3"/>
          <a:stretch>
            <a:fillRect/>
          </a:stretch>
        </p:blipFill>
        <p:spPr>
          <a:xfrm>
            <a:off x="546913" y="1037891"/>
            <a:ext cx="11098174" cy="4782217"/>
          </a:xfrm>
          <a:prstGeom prst="rect">
            <a:avLst/>
          </a:prstGeom>
        </p:spPr>
      </p:pic>
    </p:spTree>
    <p:extLst>
      <p:ext uri="{BB962C8B-B14F-4D97-AF65-F5344CB8AC3E}">
        <p14:creationId xmlns:p14="http://schemas.microsoft.com/office/powerpoint/2010/main" val="2291152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C8D5C-BE26-446B-FAFA-AE1A42BB274D}"/>
              </a:ext>
            </a:extLst>
          </p:cNvPr>
          <p:cNvSpPr>
            <a:spLocks noGrp="1"/>
          </p:cNvSpPr>
          <p:nvPr>
            <p:ph type="title"/>
          </p:nvPr>
        </p:nvSpPr>
        <p:spPr>
          <a:xfrm>
            <a:off x="639354" y="549276"/>
            <a:ext cx="11101135" cy="1809500"/>
          </a:xfrm>
        </p:spPr>
        <p:txBody>
          <a:bodyPr/>
          <a:lstStyle/>
          <a:p>
            <a:r>
              <a:rPr lang="en-US" dirty="0"/>
              <a:t>Policy Objects</a:t>
            </a:r>
            <a:endParaRPr lang="fa-IR" dirty="0"/>
          </a:p>
        </p:txBody>
      </p:sp>
      <p:pic>
        <p:nvPicPr>
          <p:cNvPr id="4" name="Content Placeholder 3">
            <a:extLst>
              <a:ext uri="{FF2B5EF4-FFF2-40B4-BE49-F238E27FC236}">
                <a16:creationId xmlns:a16="http://schemas.microsoft.com/office/drawing/2014/main" id="{CB5CE351-A4D4-8A49-2E28-2E8B0A820534}"/>
              </a:ext>
            </a:extLst>
          </p:cNvPr>
          <p:cNvPicPr>
            <a:picLocks noGrp="1" noChangeAspect="1"/>
          </p:cNvPicPr>
          <p:nvPr>
            <p:ph idx="1"/>
          </p:nvPr>
        </p:nvPicPr>
        <p:blipFill>
          <a:blip r:embed="rId2"/>
          <a:stretch>
            <a:fillRect/>
          </a:stretch>
        </p:blipFill>
        <p:spPr>
          <a:xfrm>
            <a:off x="1635275" y="3143991"/>
            <a:ext cx="8921449" cy="570018"/>
          </a:xfrm>
          <a:prstGeom prst="rect">
            <a:avLst/>
          </a:prstGeom>
        </p:spPr>
      </p:pic>
    </p:spTree>
    <p:extLst>
      <p:ext uri="{BB962C8B-B14F-4D97-AF65-F5344CB8AC3E}">
        <p14:creationId xmlns:p14="http://schemas.microsoft.com/office/powerpoint/2010/main" val="33716249"/>
      </p:ext>
    </p:extLst>
  </p:cSld>
  <p:clrMapOvr>
    <a:masterClrMapping/>
  </p:clrMapOvr>
</p:sld>
</file>

<file path=ppt/theme/theme1.xml><?xml version="1.0" encoding="utf-8"?>
<a:theme xmlns:a="http://schemas.openxmlformats.org/drawingml/2006/main" name="GlowVTI">
  <a:themeElements>
    <a:clrScheme name="AnalogousFromLightSeedRightStep">
      <a:dk1>
        <a:srgbClr val="000000"/>
      </a:dk1>
      <a:lt1>
        <a:srgbClr val="FFFFFF"/>
      </a:lt1>
      <a:dk2>
        <a:srgbClr val="3E3423"/>
      </a:dk2>
      <a:lt2>
        <a:srgbClr val="E2E7E8"/>
      </a:lt2>
      <a:accent1>
        <a:srgbClr val="C1988D"/>
      </a:accent1>
      <a:accent2>
        <a:srgbClr val="B6A17C"/>
      </a:accent2>
      <a:accent3>
        <a:srgbClr val="A4A67E"/>
      </a:accent3>
      <a:accent4>
        <a:srgbClr val="90A974"/>
      </a:accent4>
      <a:accent5>
        <a:srgbClr val="86AB81"/>
      </a:accent5>
      <a:accent6>
        <a:srgbClr val="77AF88"/>
      </a:accent6>
      <a:hlink>
        <a:srgbClr val="5C8B98"/>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docProps/app.xml><?xml version="1.0" encoding="utf-8"?>
<Properties xmlns="http://schemas.openxmlformats.org/officeDocument/2006/extended-properties" xmlns:vt="http://schemas.openxmlformats.org/officeDocument/2006/docPropsVTypes">
  <TotalTime>5268</TotalTime>
  <Words>1306</Words>
  <Application>Microsoft Office PowerPoint</Application>
  <PresentationFormat>Widescreen</PresentationFormat>
  <Paragraphs>61</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Avenir Next LT Pro</vt:lpstr>
      <vt:lpstr>Bell MT</vt:lpstr>
      <vt:lpstr>futura-pt-n7</vt:lpstr>
      <vt:lpstr>GlowVTI</vt:lpstr>
      <vt:lpstr>RL in MATLAB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Policy Objects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Connecting a Simulink Environment to a MATLAB Agent</vt:lpstr>
      <vt:lpstr>Connecting a Simulink Environment to a MATLAB Agent</vt:lpstr>
      <vt:lpstr>Connecting a Simulink Environment to a MATLAB Agent</vt:lpstr>
      <vt:lpstr>How Training Algorithm Works</vt:lpstr>
      <vt:lpstr>Agents</vt:lpstr>
      <vt:lpstr>Agent Options</vt:lpstr>
      <vt:lpstr>Agent Options</vt:lpstr>
      <vt:lpstr>Agent Options</vt:lpstr>
      <vt:lpstr>Agent Options</vt:lpstr>
      <vt:lpstr>Weighting future rewards</vt:lpstr>
      <vt:lpstr>PowerPoint Presentation</vt:lpstr>
      <vt:lpstr>Random Exploration (epsilon-greedy)</vt:lpstr>
      <vt:lpstr>PowerPoint Presentation</vt:lpstr>
      <vt:lpstr>Actor-Critic Agents </vt:lpstr>
      <vt:lpstr>Deterministic Actor and Q-Value Critic  </vt:lpstr>
      <vt:lpstr>Conclusion</vt:lpstr>
      <vt:lpstr>Reinforcement Learning Designer</vt:lpstr>
      <vt:lpstr>Reinforcement Learning Designer</vt:lpstr>
      <vt:lpstr>Reinforcement Learning Designer</vt:lpstr>
      <vt:lpstr>Reinforcement Learning Designer</vt:lpstr>
      <vt:lpstr>Reinforcement Learning Designer</vt:lpstr>
      <vt:lpstr>Reinforcement Learning Designer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Alireza Abassi</dc:creator>
  <cp:lastModifiedBy>Alireza Abassi</cp:lastModifiedBy>
  <cp:revision>7</cp:revision>
  <dcterms:created xsi:type="dcterms:W3CDTF">2024-10-10T18:57:37Z</dcterms:created>
  <dcterms:modified xsi:type="dcterms:W3CDTF">2024-10-21T14:29:55Z</dcterms:modified>
</cp:coreProperties>
</file>